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86" r:id="rId2"/>
    <p:sldId id="345" r:id="rId3"/>
    <p:sldId id="293" r:id="rId4"/>
    <p:sldId id="262" r:id="rId5"/>
    <p:sldId id="325" r:id="rId6"/>
    <p:sldId id="346" r:id="rId7"/>
    <p:sldId id="347" r:id="rId8"/>
    <p:sldId id="313" r:id="rId9"/>
    <p:sldId id="323" r:id="rId10"/>
    <p:sldId id="349" r:id="rId11"/>
    <p:sldId id="350" r:id="rId12"/>
    <p:sldId id="333" r:id="rId13"/>
    <p:sldId id="352" r:id="rId14"/>
    <p:sldId id="353" r:id="rId15"/>
    <p:sldId id="354" r:id="rId16"/>
    <p:sldId id="355" r:id="rId17"/>
    <p:sldId id="357" r:id="rId18"/>
    <p:sldId id="356" r:id="rId19"/>
    <p:sldId id="331" r:id="rId20"/>
    <p:sldId id="332" r:id="rId21"/>
    <p:sldId id="267" r:id="rId22"/>
    <p:sldId id="344" r:id="rId23"/>
    <p:sldId id="342" r:id="rId24"/>
  </p:sldIdLst>
  <p:sldSz cx="12192000" cy="6858000"/>
  <p:notesSz cx="6858000" cy="9144000"/>
  <p:embeddedFontLst>
    <p:embeddedFont>
      <p:font typeface="a고딕13" panose="02020600000000000000" pitchFamily="18" charset="-127"/>
      <p:regular r:id="rId26"/>
    </p:embeddedFont>
    <p:embeddedFont>
      <p:font typeface="나눔스퀘어" panose="020B0600000101010101" pitchFamily="50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나눔스퀘어 ExtraBold" panose="020B0600000101010101" pitchFamily="50" charset="-127"/>
      <p:bold r:id="rId29"/>
    </p:embeddedFont>
    <p:embeddedFont>
      <p:font typeface="나눔스퀘어_ac" panose="020B0600000101010101" pitchFamily="50" charset="-127"/>
      <p:regular r:id="rId30"/>
    </p:embeddedFont>
    <p:embeddedFont>
      <p:font typeface="나눔스퀘어_ac Bold" panose="020B0600000101010101" pitchFamily="50" charset="-127"/>
      <p:bold r:id="rId31"/>
    </p:embeddedFont>
    <p:embeddedFont>
      <p:font typeface="나눔스퀘어_ac ExtraBold" panose="020B0600000101010101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8D8D8D"/>
    <a:srgbClr val="6A6A6A"/>
    <a:srgbClr val="BCDDDB"/>
    <a:srgbClr val="007041"/>
    <a:srgbClr val="E2B795"/>
    <a:srgbClr val="DDEB45"/>
    <a:srgbClr val="72CCB2"/>
    <a:srgbClr val="B3D6CB"/>
    <a:srgbClr val="2EE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6" autoAdjust="0"/>
    <p:restoredTop sz="93026" autoAdjust="0"/>
  </p:normalViewPr>
  <p:slideViewPr>
    <p:cSldViewPr snapToGrid="0" showGuides="1">
      <p:cViewPr varScale="1">
        <p:scale>
          <a:sx n="111" d="100"/>
          <a:sy n="111" d="100"/>
        </p:scale>
        <p:origin x="210" y="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B662A-085D-428C-A3E1-EA604FFC6056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26B53-D8D4-40E0-947E-402EA3721D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63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26B53-D8D4-40E0-947E-402EA3721DA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64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10B04-CC3F-4915-BCB6-88818C3A1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D2247F-0E2B-42F6-86E6-AC77467A8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A7991-ECC9-4895-84DA-336C98B85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F312-08DA-4717-96ED-904E317C47B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1B97D-BAFB-462A-A65A-2D90ECAB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E6585-5600-4148-9493-90F02147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85F35-455B-457F-B6EB-E18945E0C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20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81743-EEAC-4FA4-8B7E-4985CF8A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344129-DB7C-4281-9999-D2E7480F4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D343A-2E46-4722-9868-97D38A71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F312-08DA-4717-96ED-904E317C47B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292CD7-9850-4DDC-8A6A-294A7791B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49EFF6-F978-4D63-9DF3-C684854B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85F35-455B-457F-B6EB-E18945E0C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9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57B85B-70A4-4F5C-8B40-27275EC42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1E2A1F-0C9F-415C-AED4-B00611EC5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BE30C-277A-4A1D-9516-95791D102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F312-08DA-4717-96ED-904E317C47B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E0B80A-F966-4D31-897B-42287245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14F256-0565-441B-9A22-8698B9F1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85F35-455B-457F-B6EB-E18945E0C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73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159A0-901D-4E8B-83E8-336D9DAF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D38EF-E977-4AB5-BAF0-B07D17FBB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DFF17-7550-481A-A017-38CE22FF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F312-08DA-4717-96ED-904E317C47B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5D17F-1708-4A20-80F4-9A8E30AA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FF5DE-3929-4572-ADEC-BC5A4D5A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85F35-455B-457F-B6EB-E18945E0C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6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A5163-569A-4E0B-A576-4AF02AC8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A1328A-A0D4-4807-978F-7A2E0B6B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19FCE9-9D3E-4C4B-B4CC-9A7C3F8B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F312-08DA-4717-96ED-904E317C47B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4EF3B-93DD-49AB-AC8A-BB01D83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278D5-D217-47BC-AD4F-C6653964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85F35-455B-457F-B6EB-E18945E0C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2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30A82-A774-4377-8B7C-AFD57CD0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7CFE2C-546D-4819-A761-12C03A424F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079F5F-6EA7-4916-8E95-A5B3F52E7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DB28A8-774A-4570-8376-73EDE5D5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F312-08DA-4717-96ED-904E317C47B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39388C-A82A-412A-9836-4FAD0E44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2A79C3-A068-4BD6-8C14-5AB52FA7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85F35-455B-457F-B6EB-E18945E0C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9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33E1E-4CC5-4EC6-9622-398D0C19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54BF46-3E83-49C6-9EC0-AD75B9129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EDD539-F5BD-4F82-9C47-E4C85DF0E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80DE55-C789-4FB1-AC67-FA906A935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D2CA11-6105-4C10-A7D5-0733DE3B7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F4B71B-2C87-4B32-A307-30C597C4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F312-08DA-4717-96ED-904E317C47B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E3BC45-1C1F-484E-9184-AE383977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C8402A-CFA1-4B7A-886A-A04A4FEFD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85F35-455B-457F-B6EB-E18945E0C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34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E48A4-ACDF-47E8-BC58-792F889E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B9ABCE-91CA-4632-9768-488EF5357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F312-08DA-4717-96ED-904E317C47B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E59D27-5A22-43C5-8805-76E54B047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84D60D-9C6E-4A18-8E72-C3A65D2C7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85F35-455B-457F-B6EB-E18945E0C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0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A0908F-DDC1-4D6F-97AC-5794EB6E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F312-08DA-4717-96ED-904E317C47B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0854BBC-03DB-4F72-AB15-E679DB86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EA6FE8-D217-49DC-9E91-57A0B785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85F35-455B-457F-B6EB-E18945E0C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22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AD6D2-7E8E-4002-92EC-530EB8B9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53011-A149-47E5-840F-9894F91D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4AFEED-D7A3-464D-A252-830B064C7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BBF5CB-B846-4C70-ACD3-6FE6B152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F312-08DA-4717-96ED-904E317C47B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00DC23-6D39-4E1C-8F10-6A590151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7369D1-2D9B-4051-AAF6-82D45700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85F35-455B-457F-B6EB-E18945E0C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7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6BC41-529F-43DD-92C1-E01B31F9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FE4A78-DB77-4E81-A777-C7FE8D9E6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FFE6B4-2268-4AA2-9308-267CD0356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9AC0FC-244B-4E3A-9EE0-8AE658C8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F312-08DA-4717-96ED-904E317C47B0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A39BF1-AF7F-4D22-805B-B28C9435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3E1EC3-6FCA-4DD9-A6F2-AE13A344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85F35-455B-457F-B6EB-E18945E0C4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29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642FB7-B870-4BEE-AACF-14C52759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38151-D731-444B-B3A7-4270FFD7E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21A76-F5DB-477B-B204-94A0392EA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defRPr>
            </a:lvl1pPr>
          </a:lstStyle>
          <a:p>
            <a:fld id="{E29BF312-08DA-4717-96ED-904E317C47B0}" type="datetimeFigureOut">
              <a:rPr lang="ko-KR" altLang="en-US" smtClean="0"/>
              <a:pPr/>
              <a:t>2020-12-07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B2D7CF-B9B1-45A6-B915-58A47D988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090C1-CD17-4AAC-9112-9FA5E6815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defRPr>
            </a:lvl1pPr>
          </a:lstStyle>
          <a:p>
            <a:fld id="{3F985F35-455B-457F-B6EB-E18945E0C4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78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고딕13" panose="02020600000000000000" pitchFamily="18" charset="-127"/>
          <a:ea typeface="a고딕13" panose="02020600000000000000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고딕13" panose="02020600000000000000" pitchFamily="18" charset="-127"/>
          <a:ea typeface="a고딕13" panose="02020600000000000000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고딕13" panose="02020600000000000000" pitchFamily="18" charset="-127"/>
          <a:ea typeface="a고딕13" panose="02020600000000000000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고딕13" panose="02020600000000000000" pitchFamily="18" charset="-127"/>
          <a:ea typeface="a고딕13" panose="02020600000000000000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고딕13" panose="02020600000000000000" pitchFamily="18" charset="-127"/>
          <a:ea typeface="a고딕13" panose="02020600000000000000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고딕13" panose="02020600000000000000" pitchFamily="18" charset="-127"/>
          <a:ea typeface="a고딕13" panose="02020600000000000000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8.gif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E422E4F-0FFB-43B7-9B8E-38E016D45492}"/>
              </a:ext>
            </a:extLst>
          </p:cNvPr>
          <p:cNvSpPr/>
          <p:nvPr/>
        </p:nvSpPr>
        <p:spPr>
          <a:xfrm>
            <a:off x="59982" y="0"/>
            <a:ext cx="12192000" cy="6858000"/>
          </a:xfrm>
          <a:prstGeom prst="rect">
            <a:avLst/>
          </a:prstGeom>
          <a:solidFill>
            <a:srgbClr val="F6F1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7E0DEB-23D6-43CE-8B4D-A98FB0288902}"/>
              </a:ext>
            </a:extLst>
          </p:cNvPr>
          <p:cNvGrpSpPr/>
          <p:nvPr/>
        </p:nvGrpSpPr>
        <p:grpSpPr>
          <a:xfrm>
            <a:off x="3395657" y="4571578"/>
            <a:ext cx="9048618" cy="1895093"/>
            <a:chOff x="3472354" y="4339570"/>
            <a:chExt cx="9048618" cy="18950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B3AB5F-E575-4E8D-A0C0-657AFBCF7EED}"/>
                </a:ext>
              </a:extLst>
            </p:cNvPr>
            <p:cNvSpPr txBox="1"/>
            <p:nvPr/>
          </p:nvSpPr>
          <p:spPr>
            <a:xfrm>
              <a:off x="6607482" y="4339570"/>
              <a:ext cx="5650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대입 정원 감소가 지역경제에 미치는 영향 분석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21DEEF-8F6E-457E-AA5B-FAEDA12A7D84}"/>
                </a:ext>
              </a:extLst>
            </p:cNvPr>
            <p:cNvSpPr txBox="1"/>
            <p:nvPr/>
          </p:nvSpPr>
          <p:spPr>
            <a:xfrm>
              <a:off x="3472354" y="4665003"/>
              <a:ext cx="904861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dirty="0">
                  <a:latin typeface="+mj-lt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      </a:t>
              </a:r>
              <a:r>
                <a:rPr lang="ko-KR" altLang="en-US" sz="4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조선일보명조" panose="02030304000000000000" pitchFamily="18" charset="-127"/>
                </a:rPr>
                <a:t>대입 정원의 </a:t>
              </a:r>
              <a:r>
                <a:rPr lang="ko-KR" altLang="en-US" sz="4800" b="1" i="0" dirty="0">
                  <a:solidFill>
                    <a:srgbClr val="161616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焦眉之急</a:t>
              </a:r>
            </a:p>
            <a:p>
              <a:pPr algn="ctr"/>
              <a:endParaRPr lang="ko-KR" altLang="en-US" sz="4800" dirty="0">
                <a:latin typeface="+mj-lt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12D7C1-0215-483E-9FD4-9D183A2F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FACC213-BAAB-41FB-8311-C2E0AD9B1D53}"/>
              </a:ext>
            </a:extLst>
          </p:cNvPr>
          <p:cNvCxnSpPr>
            <a:cxnSpLocks/>
          </p:cNvCxnSpPr>
          <p:nvPr/>
        </p:nvCxnSpPr>
        <p:spPr>
          <a:xfrm>
            <a:off x="4565321" y="5993223"/>
            <a:ext cx="7051145" cy="4274"/>
          </a:xfrm>
          <a:prstGeom prst="line">
            <a:avLst/>
          </a:prstGeom>
          <a:ln w="28575">
            <a:solidFill>
              <a:srgbClr val="C4D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1BA94FD-BA6C-4007-B20A-27A2025BD395}"/>
              </a:ext>
            </a:extLst>
          </p:cNvPr>
          <p:cNvCxnSpPr>
            <a:cxnSpLocks/>
          </p:cNvCxnSpPr>
          <p:nvPr/>
        </p:nvCxnSpPr>
        <p:spPr>
          <a:xfrm>
            <a:off x="6447130" y="4369411"/>
            <a:ext cx="5169336" cy="0"/>
          </a:xfrm>
          <a:prstGeom prst="line">
            <a:avLst/>
          </a:prstGeom>
          <a:ln w="19050">
            <a:solidFill>
              <a:srgbClr val="C4D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5C4960-BB25-4996-B30C-7AE32BD4B40F}"/>
              </a:ext>
            </a:extLst>
          </p:cNvPr>
          <p:cNvSpPr txBox="1"/>
          <p:nvPr/>
        </p:nvSpPr>
        <p:spPr>
          <a:xfrm>
            <a:off x="7458929" y="5654669"/>
            <a:ext cx="5650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        미        지         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DEFDAD-FDA0-4A4B-80F0-E110C81E3EAC}"/>
              </a:ext>
            </a:extLst>
          </p:cNvPr>
          <p:cNvSpPr txBox="1"/>
          <p:nvPr/>
        </p:nvSpPr>
        <p:spPr>
          <a:xfrm>
            <a:off x="7397129" y="6081165"/>
            <a:ext cx="56501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초미지급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그대로 방치할 수 없는 다급한 일이나 경우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3DBAA1D-0F9C-4020-A152-DEABC4FF0181}"/>
              </a:ext>
            </a:extLst>
          </p:cNvPr>
          <p:cNvGrpSpPr/>
          <p:nvPr/>
        </p:nvGrpSpPr>
        <p:grpSpPr>
          <a:xfrm>
            <a:off x="-2950465" y="-3582819"/>
            <a:ext cx="12192000" cy="8298830"/>
            <a:chOff x="-2950465" y="-3582819"/>
            <a:chExt cx="12192000" cy="8298830"/>
          </a:xfrm>
        </p:grpSpPr>
        <p:pic>
          <p:nvPicPr>
            <p:cNvPr id="1025" name="그림 1024" descr="물, 해변, 서핑, 해양이(가) 표시된 사진&#10;&#10;자동 생성된 설명">
              <a:extLst>
                <a:ext uri="{FF2B5EF4-FFF2-40B4-BE49-F238E27FC236}">
                  <a16:creationId xmlns:a16="http://schemas.microsoft.com/office/drawing/2014/main" id="{E1294CFE-3EA9-4628-81F3-BC33C0AC7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9133081">
              <a:off x="-2597468" y="-3582819"/>
              <a:ext cx="10818009" cy="8113441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2000">
                  <a:schemeClr val="bg1">
                    <a:alpha val="7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rect">
                <a:fillToRect l="100000" t="100000"/>
              </a:path>
            </a:gradFill>
          </p:spPr>
        </p:pic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0765CD51-1C2C-4227-952E-5E289F5651FC}"/>
                </a:ext>
              </a:extLst>
            </p:cNvPr>
            <p:cNvSpPr/>
            <p:nvPr/>
          </p:nvSpPr>
          <p:spPr>
            <a:xfrm rot="8308725">
              <a:off x="-2950465" y="-891579"/>
              <a:ext cx="12192000" cy="5607590"/>
            </a:xfrm>
            <a:prstGeom prst="rect">
              <a:avLst/>
            </a:prstGeom>
            <a:gradFill flip="none" rotWithShape="1">
              <a:gsLst>
                <a:gs pos="100000">
                  <a:srgbClr val="F6F1D6"/>
                </a:gs>
                <a:gs pos="0">
                  <a:srgbClr val="F6F1D6">
                    <a:alpha val="0"/>
                  </a:srgbClr>
                </a:gs>
                <a:gs pos="66000">
                  <a:srgbClr val="F6F1D6">
                    <a:alpha val="30000"/>
                  </a:srgb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18FD44-04A6-4BDC-996F-A6D3A612BDBB}"/>
              </a:ext>
            </a:extLst>
          </p:cNvPr>
          <p:cNvSpPr txBox="1"/>
          <p:nvPr/>
        </p:nvSpPr>
        <p:spPr>
          <a:xfrm>
            <a:off x="7397128" y="3986886"/>
            <a:ext cx="5650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인공지능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빅데이터공학과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287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각 삼각형 78">
            <a:extLst>
              <a:ext uri="{FF2B5EF4-FFF2-40B4-BE49-F238E27FC236}">
                <a16:creationId xmlns:a16="http://schemas.microsoft.com/office/drawing/2014/main" id="{29DCA8B5-2310-42AF-8271-E410334B80E0}"/>
              </a:ext>
            </a:extLst>
          </p:cNvPr>
          <p:cNvSpPr/>
          <p:nvPr/>
        </p:nvSpPr>
        <p:spPr>
          <a:xfrm flipH="1">
            <a:off x="7458074" y="6105525"/>
            <a:ext cx="4733925" cy="752475"/>
          </a:xfrm>
          <a:prstGeom prst="rtTriangle">
            <a:avLst/>
          </a:prstGeom>
          <a:solidFill>
            <a:srgbClr val="C0D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772F19-A8C3-411C-9023-7B94D6B8D1E1}"/>
              </a:ext>
            </a:extLst>
          </p:cNvPr>
          <p:cNvGrpSpPr/>
          <p:nvPr/>
        </p:nvGrpSpPr>
        <p:grpSpPr>
          <a:xfrm>
            <a:off x="731520" y="4125575"/>
            <a:ext cx="9548720" cy="1783677"/>
            <a:chOff x="2828916" y="4257426"/>
            <a:chExt cx="9548720" cy="178367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6C40D4A-4A80-4FA5-9C31-8B6DBF18F451}"/>
                </a:ext>
              </a:extLst>
            </p:cNvPr>
            <p:cNvSpPr/>
            <p:nvPr/>
          </p:nvSpPr>
          <p:spPr>
            <a:xfrm>
              <a:off x="8657942" y="5610216"/>
              <a:ext cx="254208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좌표를 이용해 전국 대학교의 분포를 지도 시각화로 표현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4E9F883-75AF-49B7-AE50-272C80EE9935}"/>
                </a:ext>
              </a:extLst>
            </p:cNvPr>
            <p:cNvGrpSpPr/>
            <p:nvPr/>
          </p:nvGrpSpPr>
          <p:grpSpPr>
            <a:xfrm>
              <a:off x="2828916" y="4257426"/>
              <a:ext cx="9548720" cy="1745568"/>
              <a:chOff x="575093" y="4580195"/>
              <a:chExt cx="9548720" cy="1745568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2A70459-192D-4538-9910-D19D63E5AB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4495" y="4580195"/>
                <a:ext cx="3993726" cy="133353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C3AB082-2AC5-419E-B1B4-775648FE6B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13743" y="4580195"/>
                <a:ext cx="4010070" cy="1314681"/>
              </a:xfrm>
              <a:prstGeom prst="rect">
                <a:avLst/>
              </a:prstGeom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99FB1BD3-C854-41A5-A9B3-B78E7643AD34}"/>
                  </a:ext>
                </a:extLst>
              </p:cNvPr>
              <p:cNvGrpSpPr/>
              <p:nvPr/>
            </p:nvGrpSpPr>
            <p:grpSpPr>
              <a:xfrm>
                <a:off x="575093" y="5894876"/>
                <a:ext cx="2672995" cy="430887"/>
                <a:chOff x="408917" y="3855670"/>
                <a:chExt cx="2582610" cy="43088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8082B2DB-95C8-412B-BF51-472C5611AD17}"/>
                    </a:ext>
                  </a:extLst>
                </p:cNvPr>
                <p:cNvSpPr/>
                <p:nvPr/>
              </p:nvSpPr>
              <p:spPr>
                <a:xfrm>
                  <a:off x="623344" y="3855670"/>
                  <a:ext cx="2368183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1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학교명과 좌표가</a:t>
                  </a:r>
                  <a:r>
                    <a:rPr lang="en-US" altLang="ko-KR" sz="11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 </a:t>
                  </a:r>
                  <a:r>
                    <a:rPr lang="ko-KR" altLang="en-US" sz="11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출력되는 것을 </a:t>
                  </a:r>
                  <a:endParaRPr lang="en-US" altLang="ko-KR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r>
                    <a:rPr lang="ko-KR" altLang="en-US" sz="11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확인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33E5A374-A4ED-4549-A9DB-2D339EB2A069}"/>
                    </a:ext>
                  </a:extLst>
                </p:cNvPr>
                <p:cNvSpPr/>
                <p:nvPr/>
              </p:nvSpPr>
              <p:spPr>
                <a:xfrm>
                  <a:off x="408917" y="3855671"/>
                  <a:ext cx="355678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1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#</a:t>
                  </a:r>
                  <a:r>
                    <a:rPr lang="en-US" altLang="ko-KR" sz="11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3</a:t>
                  </a:r>
                  <a:endPara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D45CE70-2701-4C17-ADA4-B85B066F67EB}"/>
                  </a:ext>
                </a:extLst>
              </p:cNvPr>
              <p:cNvGrpSpPr/>
              <p:nvPr/>
            </p:nvGrpSpPr>
            <p:grpSpPr>
              <a:xfrm>
                <a:off x="6111125" y="5894877"/>
                <a:ext cx="2623978" cy="292751"/>
                <a:chOff x="247286" y="3855671"/>
                <a:chExt cx="2535249" cy="292751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0A98CDB1-911E-4CE4-978C-310ECE36B603}"/>
                    </a:ext>
                  </a:extLst>
                </p:cNvPr>
                <p:cNvSpPr/>
                <p:nvPr/>
              </p:nvSpPr>
              <p:spPr>
                <a:xfrm>
                  <a:off x="595052" y="3855671"/>
                  <a:ext cx="2187483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514725E3-CE8C-4ED0-86B9-47279F100C06}"/>
                    </a:ext>
                  </a:extLst>
                </p:cNvPr>
                <p:cNvSpPr/>
                <p:nvPr/>
              </p:nvSpPr>
              <p:spPr>
                <a:xfrm>
                  <a:off x="247286" y="3886812"/>
                  <a:ext cx="355678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1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#</a:t>
                  </a:r>
                  <a:r>
                    <a:rPr lang="en-US" altLang="ko-KR" sz="11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4</a:t>
                  </a:r>
                  <a:endPara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1DA800-5968-4628-8947-7FFE6EFE4051}"/>
              </a:ext>
            </a:extLst>
          </p:cNvPr>
          <p:cNvSpPr/>
          <p:nvPr/>
        </p:nvSpPr>
        <p:spPr>
          <a:xfrm>
            <a:off x="731520" y="3135263"/>
            <a:ext cx="3556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#1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7359F0-627B-4C2F-9DF4-FCCF76EB5395}"/>
              </a:ext>
            </a:extLst>
          </p:cNvPr>
          <p:cNvSpPr/>
          <p:nvPr/>
        </p:nvSpPr>
        <p:spPr>
          <a:xfrm>
            <a:off x="6204868" y="3120034"/>
            <a:ext cx="3556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39E6CC-05D4-4AFB-ABF1-FD10729AAA0C}"/>
              </a:ext>
            </a:extLst>
          </p:cNvPr>
          <p:cNvGrpSpPr/>
          <p:nvPr/>
        </p:nvGrpSpPr>
        <p:grpSpPr>
          <a:xfrm>
            <a:off x="814577" y="1773920"/>
            <a:ext cx="9465663" cy="1798659"/>
            <a:chOff x="794169" y="2486835"/>
            <a:chExt cx="9465663" cy="179865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2B61D82-C985-4835-B061-3A064FE4F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4169" y="2558828"/>
              <a:ext cx="4010071" cy="127183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96A4285-239F-44A8-8C20-B02ABFD31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49761" y="2486835"/>
              <a:ext cx="4010071" cy="136777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7CBC71-8A57-49EB-997D-1C62D724EAD5}"/>
                </a:ext>
              </a:extLst>
            </p:cNvPr>
            <p:cNvSpPr/>
            <p:nvPr/>
          </p:nvSpPr>
          <p:spPr>
            <a:xfrm>
              <a:off x="933043" y="3854607"/>
              <a:ext cx="265239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Google Maps 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라이브러리를 설치 후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API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 접근하기 위해 키를 입력해준다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6243C5-B552-4C0F-8053-219F656A7EFD}"/>
                </a:ext>
              </a:extLst>
            </p:cNvPr>
            <p:cNvSpPr/>
            <p:nvPr/>
          </p:nvSpPr>
          <p:spPr>
            <a:xfrm>
              <a:off x="6431207" y="3825643"/>
              <a:ext cx="310890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‘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학교명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’ column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을 이용해 </a:t>
              </a:r>
              <a:r>
                <a: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google Maps</a:t>
              </a:r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에서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학교가 위치한 좌표를 받음 </a:t>
              </a:r>
            </a:p>
          </p:txBody>
        </p:sp>
      </p:grpSp>
      <p:sp>
        <p:nvSpPr>
          <p:cNvPr id="77" name="직각 삼각형 76">
            <a:extLst>
              <a:ext uri="{FF2B5EF4-FFF2-40B4-BE49-F238E27FC236}">
                <a16:creationId xmlns:a16="http://schemas.microsoft.com/office/drawing/2014/main" id="{33DDBFF5-5069-4E05-9F7F-E9B182717236}"/>
              </a:ext>
            </a:extLst>
          </p:cNvPr>
          <p:cNvSpPr/>
          <p:nvPr/>
        </p:nvSpPr>
        <p:spPr>
          <a:xfrm rot="10800000" flipH="1">
            <a:off x="-1" y="-2"/>
            <a:ext cx="4610101" cy="752475"/>
          </a:xfrm>
          <a:prstGeom prst="rtTriangle">
            <a:avLst/>
          </a:prstGeom>
          <a:solidFill>
            <a:srgbClr val="C0D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28A01F0-0A0A-4C24-89DA-A835B254DC16}"/>
              </a:ext>
            </a:extLst>
          </p:cNvPr>
          <p:cNvSpPr/>
          <p:nvPr/>
        </p:nvSpPr>
        <p:spPr>
          <a:xfrm>
            <a:off x="731520" y="548312"/>
            <a:ext cx="3972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 대학교 분포 파악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335BAF4A-AD89-4B4A-8E7D-31B39ADD60B9}"/>
              </a:ext>
            </a:extLst>
          </p:cNvPr>
          <p:cNvCxnSpPr>
            <a:cxnSpLocks/>
          </p:cNvCxnSpPr>
          <p:nvPr/>
        </p:nvCxnSpPr>
        <p:spPr>
          <a:xfrm>
            <a:off x="830921" y="1250067"/>
            <a:ext cx="3977385" cy="0"/>
          </a:xfrm>
          <a:prstGeom prst="line">
            <a:avLst/>
          </a:prstGeom>
          <a:ln w="19050">
            <a:solidFill>
              <a:srgbClr val="C0D1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533C441-6B3E-4C13-809A-A7D018E51CAC}"/>
              </a:ext>
            </a:extLst>
          </p:cNvPr>
          <p:cNvSpPr/>
          <p:nvPr/>
        </p:nvSpPr>
        <p:spPr>
          <a:xfrm>
            <a:off x="731520" y="893096"/>
            <a:ext cx="3972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google Maps API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대학교 분포 지도 시각화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9" name="순서도: 문서 12">
            <a:extLst>
              <a:ext uri="{FF2B5EF4-FFF2-40B4-BE49-F238E27FC236}">
                <a16:creationId xmlns:a16="http://schemas.microsoft.com/office/drawing/2014/main" id="{1B97DB81-D620-4E36-9FEE-C68BC6CB30DD}"/>
              </a:ext>
            </a:extLst>
          </p:cNvPr>
          <p:cNvSpPr/>
          <p:nvPr/>
        </p:nvSpPr>
        <p:spPr>
          <a:xfrm>
            <a:off x="4704080" y="-563312"/>
            <a:ext cx="8403441" cy="177749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rgbClr val="C0D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순서도: 문서 12">
            <a:extLst>
              <a:ext uri="{FF2B5EF4-FFF2-40B4-BE49-F238E27FC236}">
                <a16:creationId xmlns:a16="http://schemas.microsoft.com/office/drawing/2014/main" id="{D4B4D038-6EA9-4936-B8D6-09A761419BFA}"/>
              </a:ext>
            </a:extLst>
          </p:cNvPr>
          <p:cNvSpPr/>
          <p:nvPr/>
        </p:nvSpPr>
        <p:spPr>
          <a:xfrm>
            <a:off x="6893757" y="-276018"/>
            <a:ext cx="5466053" cy="16945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FA359D5-02CA-457D-94BD-80E9CC7E9ED9}"/>
              </a:ext>
            </a:extLst>
          </p:cNvPr>
          <p:cNvSpPr/>
          <p:nvPr/>
        </p:nvSpPr>
        <p:spPr>
          <a:xfrm>
            <a:off x="10623918" y="1149237"/>
            <a:ext cx="147961" cy="147961"/>
          </a:xfrm>
          <a:prstGeom prst="ellipse">
            <a:avLst/>
          </a:pr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D7D7D5-3BE4-494C-B7E2-C30D7DA66195}"/>
              </a:ext>
            </a:extLst>
          </p:cNvPr>
          <p:cNvSpPr txBox="1"/>
          <p:nvPr/>
        </p:nvSpPr>
        <p:spPr>
          <a:xfrm>
            <a:off x="11544347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22" name="Picture 2">
            <a:extLst>
              <a:ext uri="{FF2B5EF4-FFF2-40B4-BE49-F238E27FC236}">
                <a16:creationId xmlns:a16="http://schemas.microsoft.com/office/drawing/2014/main" id="{A031A015-FB1C-4D82-B080-4D24DB0F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167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FF3190A8-A8E3-47F6-A042-82523160E0A9}"/>
              </a:ext>
            </a:extLst>
          </p:cNvPr>
          <p:cNvSpPr/>
          <p:nvPr/>
        </p:nvSpPr>
        <p:spPr>
          <a:xfrm>
            <a:off x="1047035" y="0"/>
            <a:ext cx="9708414" cy="9809052"/>
          </a:xfrm>
          <a:prstGeom prst="ellipse">
            <a:avLst/>
          </a:prstGeom>
          <a:solidFill>
            <a:srgbClr val="C0D1A5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CBDF31-198D-4D00-BB3D-41DFB6063F40}"/>
              </a:ext>
            </a:extLst>
          </p:cNvPr>
          <p:cNvSpPr/>
          <p:nvPr/>
        </p:nvSpPr>
        <p:spPr>
          <a:xfrm>
            <a:off x="1574858" y="145262"/>
            <a:ext cx="9708414" cy="980905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1B8D6CE-9B3F-4558-8558-959B7DEC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227236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779633-C4CE-4855-BC69-4C0A7D54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8912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BF2D6-18BC-4F43-B3FA-89BF319E475B}"/>
              </a:ext>
            </a:extLst>
          </p:cNvPr>
          <p:cNvSpPr/>
          <p:nvPr/>
        </p:nvSpPr>
        <p:spPr>
          <a:xfrm>
            <a:off x="3575574" y="1233364"/>
            <a:ext cx="4203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 대학교 분포 지도 시각화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CBE282-6C98-4E59-91AE-42989692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0717" y="1783828"/>
            <a:ext cx="5721049" cy="4580809"/>
          </a:xfrm>
          <a:prstGeom prst="rect">
            <a:avLst/>
          </a:prstGeom>
        </p:spPr>
      </p:pic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79CF6B44-DBE0-414D-9046-11D72BF2B5A0}"/>
              </a:ext>
            </a:extLst>
          </p:cNvPr>
          <p:cNvSpPr/>
          <p:nvPr/>
        </p:nvSpPr>
        <p:spPr>
          <a:xfrm rot="1441412">
            <a:off x="8401077" y="5922676"/>
            <a:ext cx="595001" cy="699229"/>
          </a:xfrm>
          <a:prstGeom prst="parallelogram">
            <a:avLst>
              <a:gd name="adj" fmla="val 58269"/>
            </a:avLst>
          </a:prstGeom>
          <a:solidFill>
            <a:srgbClr val="2F978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9621D0-9D8B-49A3-A32E-C3B696DB7A28}"/>
              </a:ext>
            </a:extLst>
          </p:cNvPr>
          <p:cNvGrpSpPr/>
          <p:nvPr/>
        </p:nvGrpSpPr>
        <p:grpSpPr>
          <a:xfrm>
            <a:off x="670873" y="337219"/>
            <a:ext cx="2974544" cy="381657"/>
            <a:chOff x="518473" y="384621"/>
            <a:chExt cx="2974544" cy="38165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4D35E3E-898A-4C11-8CC1-CA0E8CE12836}"/>
                </a:ext>
              </a:extLst>
            </p:cNvPr>
            <p:cNvSpPr/>
            <p:nvPr/>
          </p:nvSpPr>
          <p:spPr>
            <a:xfrm>
              <a:off x="518473" y="384621"/>
              <a:ext cx="340207" cy="335818"/>
            </a:xfrm>
            <a:prstGeom prst="ellipse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DC144-87D0-4CBD-AF6F-10D61CC94F67}"/>
                </a:ext>
              </a:extLst>
            </p:cNvPr>
            <p:cNvSpPr txBox="1"/>
            <p:nvPr/>
          </p:nvSpPr>
          <p:spPr>
            <a:xfrm>
              <a:off x="595901" y="458501"/>
              <a:ext cx="2897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전국 대학교 분포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39F0BB-83A6-4E28-B3BE-8795CBD6FFBC}"/>
              </a:ext>
            </a:extLst>
          </p:cNvPr>
          <p:cNvSpPr txBox="1"/>
          <p:nvPr/>
        </p:nvSpPr>
        <p:spPr>
          <a:xfrm>
            <a:off x="11811094" y="6364637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11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90F5E09-E0AD-4E52-830B-1F417FF01F21}"/>
              </a:ext>
            </a:extLst>
          </p:cNvPr>
          <p:cNvSpPr/>
          <p:nvPr/>
        </p:nvSpPr>
        <p:spPr>
          <a:xfrm>
            <a:off x="670873" y="345878"/>
            <a:ext cx="340207" cy="33581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13C31-77FA-468A-8A2B-5A13234B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13656" y="281363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9442D084-15CA-43CF-A146-21E0B7EA65F7}"/>
              </a:ext>
            </a:extLst>
          </p:cNvPr>
          <p:cNvSpPr/>
          <p:nvPr/>
        </p:nvSpPr>
        <p:spPr>
          <a:xfrm rot="1309713">
            <a:off x="2792120" y="1622834"/>
            <a:ext cx="553484" cy="540269"/>
          </a:xfrm>
          <a:prstGeom prst="parallelogram">
            <a:avLst>
              <a:gd name="adj" fmla="val 61326"/>
            </a:avLst>
          </a:prstGeom>
          <a:solidFill>
            <a:srgbClr val="2F978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61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BA482742-84FC-4810-BC0D-5AFFB22FC30B}"/>
              </a:ext>
            </a:extLst>
          </p:cNvPr>
          <p:cNvSpPr/>
          <p:nvPr/>
        </p:nvSpPr>
        <p:spPr>
          <a:xfrm rot="7146499">
            <a:off x="3945625" y="-1168538"/>
            <a:ext cx="13927482" cy="8159838"/>
          </a:xfrm>
          <a:prstGeom prst="rect">
            <a:avLst/>
          </a:prstGeom>
          <a:pattFill prst="pct70">
            <a:fgClr>
              <a:schemeClr val="accent6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A0A379-789E-4D1A-B87A-128DAAB51F63}"/>
              </a:ext>
            </a:extLst>
          </p:cNvPr>
          <p:cNvGrpSpPr/>
          <p:nvPr/>
        </p:nvGrpSpPr>
        <p:grpSpPr>
          <a:xfrm rot="21150838">
            <a:off x="-448660" y="-523884"/>
            <a:ext cx="5164876" cy="4612543"/>
            <a:chOff x="-3392521" y="1231221"/>
            <a:chExt cx="3318694" cy="2963793"/>
          </a:xfrm>
        </p:grpSpPr>
        <p:sp>
          <p:nvSpPr>
            <p:cNvPr id="18" name="순서도: 문서 38">
              <a:extLst>
                <a:ext uri="{FF2B5EF4-FFF2-40B4-BE49-F238E27FC236}">
                  <a16:creationId xmlns:a16="http://schemas.microsoft.com/office/drawing/2014/main" id="{C4E99112-A565-4D63-BB36-8549C7C3B96B}"/>
                </a:ext>
              </a:extLst>
            </p:cNvPr>
            <p:cNvSpPr/>
            <p:nvPr/>
          </p:nvSpPr>
          <p:spPr>
            <a:xfrm rot="16200000" flipH="1">
              <a:off x="-3107078" y="1161763"/>
              <a:ext cx="2943745" cy="312275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710"/>
                <a:gd name="connsiteY0" fmla="*/ 0 h 20680"/>
                <a:gd name="connsiteX1" fmla="*/ 21600 w 21710"/>
                <a:gd name="connsiteY1" fmla="*/ 0 h 20680"/>
                <a:gd name="connsiteX2" fmla="*/ 21710 w 21710"/>
                <a:gd name="connsiteY2" fmla="*/ 5682 h 20680"/>
                <a:gd name="connsiteX3" fmla="*/ 0 w 21710"/>
                <a:gd name="connsiteY3" fmla="*/ 20172 h 20680"/>
                <a:gd name="connsiteX4" fmla="*/ 0 w 21710"/>
                <a:gd name="connsiteY4" fmla="*/ 0 h 20680"/>
                <a:gd name="connsiteX0" fmla="*/ 1048 w 22758"/>
                <a:gd name="connsiteY0" fmla="*/ 0 h 22029"/>
                <a:gd name="connsiteX1" fmla="*/ 22648 w 22758"/>
                <a:gd name="connsiteY1" fmla="*/ 0 h 22029"/>
                <a:gd name="connsiteX2" fmla="*/ 22758 w 22758"/>
                <a:gd name="connsiteY2" fmla="*/ 5682 h 22029"/>
                <a:gd name="connsiteX3" fmla="*/ 0 w 22758"/>
                <a:gd name="connsiteY3" fmla="*/ 21553 h 22029"/>
                <a:gd name="connsiteX4" fmla="*/ 1048 w 22758"/>
                <a:gd name="connsiteY4" fmla="*/ 0 h 22029"/>
                <a:gd name="connsiteX0" fmla="*/ 1048 w 22758"/>
                <a:gd name="connsiteY0" fmla="*/ 0 h 21607"/>
                <a:gd name="connsiteX1" fmla="*/ 22648 w 22758"/>
                <a:gd name="connsiteY1" fmla="*/ 0 h 21607"/>
                <a:gd name="connsiteX2" fmla="*/ 22758 w 22758"/>
                <a:gd name="connsiteY2" fmla="*/ 5682 h 21607"/>
                <a:gd name="connsiteX3" fmla="*/ 0 w 22758"/>
                <a:gd name="connsiteY3" fmla="*/ 21553 h 21607"/>
                <a:gd name="connsiteX4" fmla="*/ 1048 w 22758"/>
                <a:gd name="connsiteY4" fmla="*/ 0 h 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" h="21607">
                  <a:moveTo>
                    <a:pt x="1048" y="0"/>
                  </a:moveTo>
                  <a:lnTo>
                    <a:pt x="22648" y="0"/>
                  </a:lnTo>
                  <a:cubicBezTo>
                    <a:pt x="22648" y="5774"/>
                    <a:pt x="22758" y="-92"/>
                    <a:pt x="22758" y="5682"/>
                  </a:cubicBezTo>
                  <a:cubicBezTo>
                    <a:pt x="11958" y="5682"/>
                    <a:pt x="11407" y="22689"/>
                    <a:pt x="0" y="21553"/>
                  </a:cubicBezTo>
                  <a:cubicBezTo>
                    <a:pt x="349" y="14369"/>
                    <a:pt x="699" y="7184"/>
                    <a:pt x="104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순서도: 문서 38">
              <a:extLst>
                <a:ext uri="{FF2B5EF4-FFF2-40B4-BE49-F238E27FC236}">
                  <a16:creationId xmlns:a16="http://schemas.microsoft.com/office/drawing/2014/main" id="{CEE0EA56-91EE-497F-B9B3-3297634ACB5E}"/>
                </a:ext>
              </a:extLst>
            </p:cNvPr>
            <p:cNvSpPr/>
            <p:nvPr/>
          </p:nvSpPr>
          <p:spPr>
            <a:xfrm rot="16200000" flipH="1">
              <a:off x="-3287320" y="1126020"/>
              <a:ext cx="2814304" cy="3024705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710"/>
                <a:gd name="connsiteY0" fmla="*/ 0 h 20680"/>
                <a:gd name="connsiteX1" fmla="*/ 21600 w 21710"/>
                <a:gd name="connsiteY1" fmla="*/ 0 h 20680"/>
                <a:gd name="connsiteX2" fmla="*/ 21710 w 21710"/>
                <a:gd name="connsiteY2" fmla="*/ 5682 h 20680"/>
                <a:gd name="connsiteX3" fmla="*/ 0 w 21710"/>
                <a:gd name="connsiteY3" fmla="*/ 20172 h 20680"/>
                <a:gd name="connsiteX4" fmla="*/ 0 w 21710"/>
                <a:gd name="connsiteY4" fmla="*/ 0 h 20680"/>
                <a:gd name="connsiteX0" fmla="*/ 0 w 21600"/>
                <a:gd name="connsiteY0" fmla="*/ 0 h 20749"/>
                <a:gd name="connsiteX1" fmla="*/ 21600 w 21600"/>
                <a:gd name="connsiteY1" fmla="*/ 0 h 20749"/>
                <a:gd name="connsiteX2" fmla="*/ 15203 w 21600"/>
                <a:gd name="connsiteY2" fmla="*/ 8197 h 20749"/>
                <a:gd name="connsiteX3" fmla="*/ 0 w 21600"/>
                <a:gd name="connsiteY3" fmla="*/ 20172 h 20749"/>
                <a:gd name="connsiteX4" fmla="*/ 0 w 21600"/>
                <a:gd name="connsiteY4" fmla="*/ 0 h 20749"/>
                <a:gd name="connsiteX0" fmla="*/ 0 w 21600"/>
                <a:gd name="connsiteY0" fmla="*/ 0 h 20749"/>
                <a:gd name="connsiteX1" fmla="*/ 21600 w 21600"/>
                <a:gd name="connsiteY1" fmla="*/ 0 h 20749"/>
                <a:gd name="connsiteX2" fmla="*/ 15203 w 21600"/>
                <a:gd name="connsiteY2" fmla="*/ 8197 h 20749"/>
                <a:gd name="connsiteX3" fmla="*/ 0 w 21600"/>
                <a:gd name="connsiteY3" fmla="*/ 20172 h 20749"/>
                <a:gd name="connsiteX4" fmla="*/ 0 w 21600"/>
                <a:gd name="connsiteY4" fmla="*/ 0 h 20749"/>
                <a:gd name="connsiteX0" fmla="*/ 0 w 21600"/>
                <a:gd name="connsiteY0" fmla="*/ 0 h 20865"/>
                <a:gd name="connsiteX1" fmla="*/ 21600 w 21600"/>
                <a:gd name="connsiteY1" fmla="*/ 0 h 20865"/>
                <a:gd name="connsiteX2" fmla="*/ 15203 w 21600"/>
                <a:gd name="connsiteY2" fmla="*/ 8197 h 20865"/>
                <a:gd name="connsiteX3" fmla="*/ 0 w 21600"/>
                <a:gd name="connsiteY3" fmla="*/ 20172 h 20865"/>
                <a:gd name="connsiteX4" fmla="*/ 0 w 21600"/>
                <a:gd name="connsiteY4" fmla="*/ 0 h 20865"/>
                <a:gd name="connsiteX0" fmla="*/ 110 w 21710"/>
                <a:gd name="connsiteY0" fmla="*/ 0 h 24526"/>
                <a:gd name="connsiteX1" fmla="*/ 21710 w 21710"/>
                <a:gd name="connsiteY1" fmla="*/ 0 h 24526"/>
                <a:gd name="connsiteX2" fmla="*/ 15313 w 21710"/>
                <a:gd name="connsiteY2" fmla="*/ 8197 h 24526"/>
                <a:gd name="connsiteX3" fmla="*/ 0 w 21710"/>
                <a:gd name="connsiteY3" fmla="*/ 23970 h 24526"/>
                <a:gd name="connsiteX4" fmla="*/ 110 w 21710"/>
                <a:gd name="connsiteY4" fmla="*/ 0 h 24526"/>
                <a:gd name="connsiteX0" fmla="*/ 110 w 21710"/>
                <a:gd name="connsiteY0" fmla="*/ 0 h 23970"/>
                <a:gd name="connsiteX1" fmla="*/ 21710 w 21710"/>
                <a:gd name="connsiteY1" fmla="*/ 0 h 23970"/>
                <a:gd name="connsiteX2" fmla="*/ 15313 w 21710"/>
                <a:gd name="connsiteY2" fmla="*/ 8197 h 23970"/>
                <a:gd name="connsiteX3" fmla="*/ 0 w 21710"/>
                <a:gd name="connsiteY3" fmla="*/ 23970 h 23970"/>
                <a:gd name="connsiteX4" fmla="*/ 110 w 21710"/>
                <a:gd name="connsiteY4" fmla="*/ 0 h 23970"/>
                <a:gd name="connsiteX0" fmla="*/ 110 w 21710"/>
                <a:gd name="connsiteY0" fmla="*/ 0 h 23970"/>
                <a:gd name="connsiteX1" fmla="*/ 21710 w 21710"/>
                <a:gd name="connsiteY1" fmla="*/ 0 h 23970"/>
                <a:gd name="connsiteX2" fmla="*/ 15313 w 21710"/>
                <a:gd name="connsiteY2" fmla="*/ 8197 h 23970"/>
                <a:gd name="connsiteX3" fmla="*/ 0 w 21710"/>
                <a:gd name="connsiteY3" fmla="*/ 23970 h 23970"/>
                <a:gd name="connsiteX4" fmla="*/ 110 w 21710"/>
                <a:gd name="connsiteY4" fmla="*/ 0 h 23970"/>
                <a:gd name="connsiteX0" fmla="*/ 110 w 21710"/>
                <a:gd name="connsiteY0" fmla="*/ 0 h 23970"/>
                <a:gd name="connsiteX1" fmla="*/ 21710 w 21710"/>
                <a:gd name="connsiteY1" fmla="*/ 0 h 23970"/>
                <a:gd name="connsiteX2" fmla="*/ 15313 w 21710"/>
                <a:gd name="connsiteY2" fmla="*/ 8197 h 23970"/>
                <a:gd name="connsiteX3" fmla="*/ 0 w 21710"/>
                <a:gd name="connsiteY3" fmla="*/ 23970 h 23970"/>
                <a:gd name="connsiteX4" fmla="*/ 110 w 21710"/>
                <a:gd name="connsiteY4" fmla="*/ 0 h 23970"/>
                <a:gd name="connsiteX0" fmla="*/ 110 w 25294"/>
                <a:gd name="connsiteY0" fmla="*/ 345 h 24315"/>
                <a:gd name="connsiteX1" fmla="*/ 25294 w 25294"/>
                <a:gd name="connsiteY1" fmla="*/ 0 h 24315"/>
                <a:gd name="connsiteX2" fmla="*/ 15313 w 25294"/>
                <a:gd name="connsiteY2" fmla="*/ 8542 h 24315"/>
                <a:gd name="connsiteX3" fmla="*/ 0 w 25294"/>
                <a:gd name="connsiteY3" fmla="*/ 24315 h 24315"/>
                <a:gd name="connsiteX4" fmla="*/ 110 w 25294"/>
                <a:gd name="connsiteY4" fmla="*/ 345 h 24315"/>
                <a:gd name="connsiteX0" fmla="*/ 110 w 25294"/>
                <a:gd name="connsiteY0" fmla="*/ 345 h 24315"/>
                <a:gd name="connsiteX1" fmla="*/ 25294 w 25294"/>
                <a:gd name="connsiteY1" fmla="*/ 0 h 24315"/>
                <a:gd name="connsiteX2" fmla="*/ 15313 w 25294"/>
                <a:gd name="connsiteY2" fmla="*/ 8542 h 24315"/>
                <a:gd name="connsiteX3" fmla="*/ 0 w 25294"/>
                <a:gd name="connsiteY3" fmla="*/ 24315 h 24315"/>
                <a:gd name="connsiteX4" fmla="*/ 110 w 25294"/>
                <a:gd name="connsiteY4" fmla="*/ 345 h 2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94" h="24315">
                  <a:moveTo>
                    <a:pt x="110" y="345"/>
                  </a:moveTo>
                  <a:lnTo>
                    <a:pt x="25294" y="0"/>
                  </a:lnTo>
                  <a:cubicBezTo>
                    <a:pt x="24963" y="5675"/>
                    <a:pt x="19338" y="6813"/>
                    <a:pt x="15313" y="8542"/>
                  </a:cubicBezTo>
                  <a:cubicBezTo>
                    <a:pt x="5064" y="13869"/>
                    <a:pt x="11958" y="22048"/>
                    <a:pt x="0" y="24315"/>
                  </a:cubicBezTo>
                  <a:cubicBezTo>
                    <a:pt x="37" y="16325"/>
                    <a:pt x="73" y="8335"/>
                    <a:pt x="110" y="345"/>
                  </a:cubicBezTo>
                  <a:close/>
                </a:path>
              </a:pathLst>
            </a:custGeom>
            <a:solidFill>
              <a:srgbClr val="2F978F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339E94-E224-4D7E-B156-E5048B3CD403}"/>
              </a:ext>
            </a:extLst>
          </p:cNvPr>
          <p:cNvSpPr/>
          <p:nvPr/>
        </p:nvSpPr>
        <p:spPr>
          <a:xfrm>
            <a:off x="9403922" y="2400100"/>
            <a:ext cx="3715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#1 경기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관동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호서 지방 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B9D3C51-8D98-4685-A882-8804981E1E18}"/>
              </a:ext>
            </a:extLst>
          </p:cNvPr>
          <p:cNvSpPr/>
          <p:nvPr/>
        </p:nvSpPr>
        <p:spPr>
          <a:xfrm>
            <a:off x="8893694" y="1474665"/>
            <a:ext cx="30407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ko-KR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7EE150E-144B-4598-A217-AE45A59CE387}"/>
              </a:ext>
            </a:extLst>
          </p:cNvPr>
          <p:cNvSpPr/>
          <p:nvPr/>
        </p:nvSpPr>
        <p:spPr>
          <a:xfrm>
            <a:off x="8901269" y="2649772"/>
            <a:ext cx="30407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75733B4-4A69-4A50-8950-8F74FF03926F}"/>
              </a:ext>
            </a:extLst>
          </p:cNvPr>
          <p:cNvGrpSpPr/>
          <p:nvPr/>
        </p:nvGrpSpPr>
        <p:grpSpPr>
          <a:xfrm>
            <a:off x="363490" y="343361"/>
            <a:ext cx="2974544" cy="381657"/>
            <a:chOff x="518473" y="384621"/>
            <a:chExt cx="2974544" cy="381657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8A35B83-BC54-4F80-B2C4-A8D7252AB252}"/>
                </a:ext>
              </a:extLst>
            </p:cNvPr>
            <p:cNvSpPr/>
            <p:nvPr/>
          </p:nvSpPr>
          <p:spPr>
            <a:xfrm>
              <a:off x="518473" y="384621"/>
              <a:ext cx="340207" cy="335818"/>
            </a:xfrm>
            <a:prstGeom prst="ellipse">
              <a:avLst/>
            </a:prstGeom>
            <a:noFill/>
            <a:ln w="3175">
              <a:solidFill>
                <a:schemeClr val="bg1">
                  <a:lumMod val="9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155713-26CF-48D9-80F7-78BABE6266CB}"/>
                </a:ext>
              </a:extLst>
            </p:cNvPr>
            <p:cNvSpPr txBox="1"/>
            <p:nvPr/>
          </p:nvSpPr>
          <p:spPr>
            <a:xfrm>
              <a:off x="595901" y="458501"/>
              <a:ext cx="2897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전국 대학교 입학생 수 파악</a:t>
              </a:r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59F79C10-C561-4B27-8C1C-FF4C8F67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2243" y="1566067"/>
            <a:ext cx="4223849" cy="1975845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AE76A0C4-C03B-4FDE-AA43-C8531C12D8CF}"/>
              </a:ext>
            </a:extLst>
          </p:cNvPr>
          <p:cNvGrpSpPr/>
          <p:nvPr/>
        </p:nvGrpSpPr>
        <p:grpSpPr>
          <a:xfrm>
            <a:off x="-211578" y="3206504"/>
            <a:ext cx="5088639" cy="3534712"/>
            <a:chOff x="-566643" y="3266127"/>
            <a:chExt cx="4771377" cy="3845557"/>
          </a:xfrm>
        </p:grpSpPr>
        <p:pic>
          <p:nvPicPr>
            <p:cNvPr id="29" name="그림 28" descr="실내, 사진, 남자, 앉아있는이(가) 표시된 사진&#10;&#10;자동 생성된 설명">
              <a:extLst>
                <a:ext uri="{FF2B5EF4-FFF2-40B4-BE49-F238E27FC236}">
                  <a16:creationId xmlns:a16="http://schemas.microsoft.com/office/drawing/2014/main" id="{13EEDF7F-C68F-4F2B-B24D-2BCA6A440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25059" y1="7478" x2="49173" y2="9091"/>
                          <a14:foregroundMark x1="12411" y1="14516" x2="23995" y2="18622"/>
                          <a14:foregroundMark x1="6028" y1="23021" x2="6265" y2="31378"/>
                          <a14:foregroundMark x1="6028" y1="31378" x2="6501" y2="92669"/>
                          <a14:foregroundMark x1="94917" y1="37390" x2="95035" y2="62317"/>
                          <a14:foregroundMark x1="20331" y1="96774" x2="34279" y2="97801"/>
                          <a14:foregroundMark x1="34279" y1="97801" x2="43972" y2="95601"/>
                          <a14:foregroundMark x1="52009" y1="95894" x2="68676" y2="97214"/>
                          <a14:foregroundMark x1="80378" y1="96188" x2="90307" y2="964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566643" y="3266127"/>
              <a:ext cx="4771377" cy="3845557"/>
            </a:xfrm>
            <a:prstGeom prst="rect">
              <a:avLst/>
            </a:prstGeom>
            <a:effectLst>
              <a:outerShdw blurRad="50800" dist="38100" dir="18900000" sx="102000" sy="102000" algn="b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EB8926C-7F4D-465E-9532-095D05786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260597" y="4066052"/>
              <a:ext cx="4102552" cy="2856593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717E00-7A16-4B1D-BBCB-8C7BDDEC920C}"/>
              </a:ext>
            </a:extLst>
          </p:cNvPr>
          <p:cNvGrpSpPr/>
          <p:nvPr/>
        </p:nvGrpSpPr>
        <p:grpSpPr>
          <a:xfrm>
            <a:off x="4770118" y="1367815"/>
            <a:ext cx="980473" cy="640049"/>
            <a:chOff x="4440427" y="1149921"/>
            <a:chExt cx="980473" cy="64004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72D4F93-3863-48F3-8167-88AA258623BD}"/>
                </a:ext>
              </a:extLst>
            </p:cNvPr>
            <p:cNvGrpSpPr/>
            <p:nvPr/>
          </p:nvGrpSpPr>
          <p:grpSpPr>
            <a:xfrm>
              <a:off x="4440427" y="1149921"/>
              <a:ext cx="659382" cy="640049"/>
              <a:chOff x="-1816375" y="2588285"/>
              <a:chExt cx="2292350" cy="2225139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A1D22F74-A226-48D8-9715-FAA97AC247A7}"/>
                  </a:ext>
                </a:extLst>
              </p:cNvPr>
              <p:cNvSpPr/>
              <p:nvPr/>
            </p:nvSpPr>
            <p:spPr>
              <a:xfrm>
                <a:off x="-1816375" y="2588285"/>
                <a:ext cx="2292350" cy="2225139"/>
              </a:xfrm>
              <a:prstGeom prst="ellipse">
                <a:avLst/>
              </a:prstGeom>
              <a:solidFill>
                <a:srgbClr val="C0D1A5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54DF9FBD-788D-4E25-966D-5BEE06ADFE98}"/>
                  </a:ext>
                </a:extLst>
              </p:cNvPr>
              <p:cNvSpPr/>
              <p:nvPr/>
            </p:nvSpPr>
            <p:spPr>
              <a:xfrm>
                <a:off x="-1376367" y="2588288"/>
                <a:ext cx="1852342" cy="181207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91D48D4-DACF-4209-93F6-A788101E2EBE}"/>
                </a:ext>
              </a:extLst>
            </p:cNvPr>
            <p:cNvSpPr/>
            <p:nvPr/>
          </p:nvSpPr>
          <p:spPr>
            <a:xfrm>
              <a:off x="4666556" y="1271948"/>
              <a:ext cx="7543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528BB166-6C3B-4ABC-B641-A01A3C1B8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8387" y="4255658"/>
            <a:ext cx="4223849" cy="197584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C014423-ADF4-4B56-8631-5097EF10DEFA}"/>
              </a:ext>
            </a:extLst>
          </p:cNvPr>
          <p:cNvSpPr/>
          <p:nvPr/>
        </p:nvSpPr>
        <p:spPr>
          <a:xfrm>
            <a:off x="9498140" y="4941181"/>
            <a:ext cx="3726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#2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영남 지방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C319CDD-F1AD-4058-87F3-A51A934A8138}"/>
              </a:ext>
            </a:extLst>
          </p:cNvPr>
          <p:cNvCxnSpPr>
            <a:cxnSpLocks/>
          </p:cNvCxnSpPr>
          <p:nvPr/>
        </p:nvCxnSpPr>
        <p:spPr>
          <a:xfrm>
            <a:off x="5042965" y="3767272"/>
            <a:ext cx="435464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5461203-6C2A-43BD-A152-EE097214976C}"/>
              </a:ext>
            </a:extLst>
          </p:cNvPr>
          <p:cNvSpPr/>
          <p:nvPr/>
        </p:nvSpPr>
        <p:spPr>
          <a:xfrm>
            <a:off x="-406533" y="1746254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년도 기준 입학생 수를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지도시각화로 표현</a:t>
            </a:r>
          </a:p>
        </p:txBody>
      </p:sp>
      <p:pic>
        <p:nvPicPr>
          <p:cNvPr id="2048" name="Picture 2">
            <a:extLst>
              <a:ext uri="{FF2B5EF4-FFF2-40B4-BE49-F238E27FC236}">
                <a16:creationId xmlns:a16="http://schemas.microsoft.com/office/drawing/2014/main" id="{62C54A04-B032-4AC8-BCC5-C790DED73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8E4756E-5340-47B4-97EF-6A3BF55ECF4E}"/>
              </a:ext>
            </a:extLst>
          </p:cNvPr>
          <p:cNvSpPr txBox="1"/>
          <p:nvPr/>
        </p:nvSpPr>
        <p:spPr>
          <a:xfrm>
            <a:off x="11544347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96B7BC9-50E1-4A22-9CB0-BEA1C72E3974}"/>
              </a:ext>
            </a:extLst>
          </p:cNvPr>
          <p:cNvGrpSpPr/>
          <p:nvPr/>
        </p:nvGrpSpPr>
        <p:grpSpPr>
          <a:xfrm>
            <a:off x="4768546" y="3928545"/>
            <a:ext cx="980473" cy="640049"/>
            <a:chOff x="4440427" y="1149921"/>
            <a:chExt cx="980473" cy="64004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C993ACA-3B3B-406D-B1BC-0CE4F2E3BB77}"/>
                </a:ext>
              </a:extLst>
            </p:cNvPr>
            <p:cNvGrpSpPr/>
            <p:nvPr/>
          </p:nvGrpSpPr>
          <p:grpSpPr>
            <a:xfrm>
              <a:off x="4440427" y="1149921"/>
              <a:ext cx="659382" cy="640049"/>
              <a:chOff x="-1816375" y="2588285"/>
              <a:chExt cx="2292350" cy="2225139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D7B9AF77-14C5-43CA-A972-BC0AF64AB2FD}"/>
                  </a:ext>
                </a:extLst>
              </p:cNvPr>
              <p:cNvSpPr/>
              <p:nvPr/>
            </p:nvSpPr>
            <p:spPr>
              <a:xfrm>
                <a:off x="-1816375" y="2588285"/>
                <a:ext cx="2292350" cy="2225139"/>
              </a:xfrm>
              <a:prstGeom prst="ellipse">
                <a:avLst/>
              </a:prstGeom>
              <a:solidFill>
                <a:srgbClr val="C0D1A5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233D7DF-A8B9-4B40-A52A-E41F52DA623A}"/>
                  </a:ext>
                </a:extLst>
              </p:cNvPr>
              <p:cNvSpPr/>
              <p:nvPr/>
            </p:nvSpPr>
            <p:spPr>
              <a:xfrm>
                <a:off x="-1376367" y="2588288"/>
                <a:ext cx="1852342" cy="1812077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7BB297D-F304-46C6-A814-FDC5FC4331B3}"/>
                </a:ext>
              </a:extLst>
            </p:cNvPr>
            <p:cNvSpPr/>
            <p:nvPr/>
          </p:nvSpPr>
          <p:spPr>
            <a:xfrm>
              <a:off x="4666556" y="1271948"/>
              <a:ext cx="7543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79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7B8B24F1-A698-4D52-B246-94833CA063A9}"/>
              </a:ext>
            </a:extLst>
          </p:cNvPr>
          <p:cNvSpPr/>
          <p:nvPr/>
        </p:nvSpPr>
        <p:spPr>
          <a:xfrm flipH="1">
            <a:off x="7458073" y="6023729"/>
            <a:ext cx="4733925" cy="834272"/>
          </a:xfrm>
          <a:prstGeom prst="rtTriangle">
            <a:avLst/>
          </a:prstGeom>
          <a:solidFill>
            <a:srgbClr val="D9E09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7BA8D234-8DE3-4D94-9E5E-965D74C49126}"/>
              </a:ext>
            </a:extLst>
          </p:cNvPr>
          <p:cNvSpPr/>
          <p:nvPr/>
        </p:nvSpPr>
        <p:spPr>
          <a:xfrm rot="10800000" flipH="1">
            <a:off x="-1" y="-2"/>
            <a:ext cx="4610101" cy="752475"/>
          </a:xfrm>
          <a:prstGeom prst="rtTriangle">
            <a:avLst/>
          </a:prstGeom>
          <a:solidFill>
            <a:srgbClr val="D9E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453C31-82AE-40C4-B8CB-68DDFB7C2BD0}"/>
              </a:ext>
            </a:extLst>
          </p:cNvPr>
          <p:cNvSpPr/>
          <p:nvPr/>
        </p:nvSpPr>
        <p:spPr>
          <a:xfrm>
            <a:off x="731520" y="1327381"/>
            <a:ext cx="528278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0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클 경우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2019 ~ 2020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년도 입학자 수 감소</a:t>
            </a:r>
            <a:endParaRPr lang="en-US" altLang="ko-KR" sz="1100" b="0" i="0" dirty="0">
              <a:solidFill>
                <a:srgbClr val="21212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endParaRPr lang="ko-KR" altLang="en-US" sz="1100" b="0" i="0" dirty="0">
              <a:solidFill>
                <a:srgbClr val="21212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en-US" altLang="ko-KR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0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작을 경우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2019 ~ 2020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년도 입학자 수 증가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4A7658-5166-4691-8B06-FD00D1815E84}"/>
              </a:ext>
            </a:extLst>
          </p:cNvPr>
          <p:cNvSpPr/>
          <p:nvPr/>
        </p:nvSpPr>
        <p:spPr>
          <a:xfrm>
            <a:off x="731520" y="548312"/>
            <a:ext cx="3972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전국 대학교 전년도 기준 입학생 증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감소 비교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2C77EC-960A-4E46-887B-9FF746BE8B68}"/>
              </a:ext>
            </a:extLst>
          </p:cNvPr>
          <p:cNvCxnSpPr/>
          <p:nvPr/>
        </p:nvCxnSpPr>
        <p:spPr>
          <a:xfrm>
            <a:off x="830921" y="1250067"/>
            <a:ext cx="4236720" cy="0"/>
          </a:xfrm>
          <a:prstGeom prst="line">
            <a:avLst/>
          </a:prstGeom>
          <a:ln w="12700">
            <a:solidFill>
              <a:srgbClr val="D9E0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5C686D-949D-4ADE-BFC1-D03C847986A1}"/>
              </a:ext>
            </a:extLst>
          </p:cNvPr>
          <p:cNvSpPr/>
          <p:nvPr/>
        </p:nvSpPr>
        <p:spPr>
          <a:xfrm>
            <a:off x="731520" y="893096"/>
            <a:ext cx="3972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2019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입학생 수 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2020</a:t>
            </a: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입학생 수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F3DB69-DE1F-4956-B5EA-1830259815D2}"/>
              </a:ext>
            </a:extLst>
          </p:cNvPr>
          <p:cNvGrpSpPr/>
          <p:nvPr/>
        </p:nvGrpSpPr>
        <p:grpSpPr>
          <a:xfrm>
            <a:off x="731843" y="2227763"/>
            <a:ext cx="3861008" cy="1935538"/>
            <a:chOff x="726779" y="2731771"/>
            <a:chExt cx="2917702" cy="144743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910F46-0DA7-498A-BBC7-A531CF63F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0234" y="2731771"/>
              <a:ext cx="2864247" cy="1088615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62BDF4A-6562-4401-BF3E-93DE1AB3D42A}"/>
                </a:ext>
              </a:extLst>
            </p:cNvPr>
            <p:cNvGrpSpPr/>
            <p:nvPr/>
          </p:nvGrpSpPr>
          <p:grpSpPr>
            <a:xfrm>
              <a:off x="726779" y="3856982"/>
              <a:ext cx="2385726" cy="322227"/>
              <a:chOff x="424584" y="3917153"/>
              <a:chExt cx="2385726" cy="322227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626DAB7-5136-4CB3-8065-9AEBE7DE57BD}"/>
                  </a:ext>
                </a:extLst>
              </p:cNvPr>
              <p:cNvSpPr/>
              <p:nvPr/>
            </p:nvSpPr>
            <p:spPr>
              <a:xfrm>
                <a:off x="622827" y="3917153"/>
                <a:ext cx="2187483" cy="322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2019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년과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2020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년의 입학생 수 차를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구해 리스트에 저장한다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75FFD4C-988C-45CE-9C05-97EC43B2707B}"/>
                  </a:ext>
                </a:extLst>
              </p:cNvPr>
              <p:cNvSpPr/>
              <p:nvPr/>
            </p:nvSpPr>
            <p:spPr>
              <a:xfrm>
                <a:off x="424584" y="3917153"/>
                <a:ext cx="355678" cy="195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888CBD-D86B-4761-9BED-400867202994}"/>
              </a:ext>
            </a:extLst>
          </p:cNvPr>
          <p:cNvGrpSpPr/>
          <p:nvPr/>
        </p:nvGrpSpPr>
        <p:grpSpPr>
          <a:xfrm>
            <a:off x="6167887" y="2183674"/>
            <a:ext cx="3790271" cy="1930690"/>
            <a:chOff x="8303219" y="2790946"/>
            <a:chExt cx="3790271" cy="1930690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15BF85-763E-4356-A8D6-DC12F01F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3219" y="2790946"/>
              <a:ext cx="3790271" cy="1505701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C3AF147-E41E-44D1-BD38-91AFAD6CB467}"/>
                </a:ext>
              </a:extLst>
            </p:cNvPr>
            <p:cNvGrpSpPr/>
            <p:nvPr/>
          </p:nvGrpSpPr>
          <p:grpSpPr>
            <a:xfrm>
              <a:off x="8303219" y="4290749"/>
              <a:ext cx="3637235" cy="430887"/>
              <a:chOff x="-368415" y="4350920"/>
              <a:chExt cx="3637235" cy="43088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EC6A995-4FA5-4C7D-8E3F-CBF7727242FA}"/>
                  </a:ext>
                </a:extLst>
              </p:cNvPr>
              <p:cNvSpPr/>
              <p:nvPr/>
            </p:nvSpPr>
            <p:spPr>
              <a:xfrm>
                <a:off x="-106072" y="4350920"/>
                <a:ext cx="337489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보다 크고 작은 경우를 기준으로 입학생이 증가한 학교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감소한 학교로 나눈다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8197BB0-9CD6-463F-A26D-EC6EDF4562D2}"/>
                  </a:ext>
                </a:extLst>
              </p:cNvPr>
              <p:cNvSpPr/>
              <p:nvPr/>
            </p:nvSpPr>
            <p:spPr>
              <a:xfrm>
                <a:off x="-368415" y="4356818"/>
                <a:ext cx="35567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D24C9C-B1BD-46D1-9CFB-06AC3B9C5479}"/>
              </a:ext>
            </a:extLst>
          </p:cNvPr>
          <p:cNvGrpSpPr/>
          <p:nvPr/>
        </p:nvGrpSpPr>
        <p:grpSpPr>
          <a:xfrm>
            <a:off x="710876" y="4346386"/>
            <a:ext cx="3810915" cy="2157583"/>
            <a:chOff x="3475809" y="4681690"/>
            <a:chExt cx="3810915" cy="215758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FEFB7F4-A111-42CB-B594-287615E45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96453" y="4681690"/>
              <a:ext cx="3790271" cy="170707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E4CCEB6-5533-4DCA-8AF8-97A0A70B5337}"/>
                </a:ext>
              </a:extLst>
            </p:cNvPr>
            <p:cNvGrpSpPr/>
            <p:nvPr/>
          </p:nvGrpSpPr>
          <p:grpSpPr>
            <a:xfrm>
              <a:off x="3475809" y="6408386"/>
              <a:ext cx="2470786" cy="430887"/>
              <a:chOff x="388273" y="4348872"/>
              <a:chExt cx="2470786" cy="430887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0601B0C-35CF-420C-97E6-54E7A4CCB7F2}"/>
                  </a:ext>
                </a:extLst>
              </p:cNvPr>
              <p:cNvSpPr/>
              <p:nvPr/>
            </p:nvSpPr>
            <p:spPr>
              <a:xfrm>
                <a:off x="671576" y="4348872"/>
                <a:ext cx="218748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증가 및 감소를 기준으로 나눈 학교 별로 좌표를 구해준다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0C85A26-3491-48B4-A646-B614ECCA2212}"/>
                  </a:ext>
                </a:extLst>
              </p:cNvPr>
              <p:cNvSpPr/>
              <p:nvPr/>
            </p:nvSpPr>
            <p:spPr>
              <a:xfrm>
                <a:off x="388273" y="4348872"/>
                <a:ext cx="35567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279323-3D1E-4F58-81A6-521531DB1C1E}"/>
              </a:ext>
            </a:extLst>
          </p:cNvPr>
          <p:cNvGrpSpPr/>
          <p:nvPr/>
        </p:nvGrpSpPr>
        <p:grpSpPr>
          <a:xfrm>
            <a:off x="6167887" y="4346386"/>
            <a:ext cx="3790270" cy="2108230"/>
            <a:chOff x="6167887" y="4346386"/>
            <a:chExt cx="3790270" cy="210823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F4CD6D-7381-41E8-9CEA-E57F26A4E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7887" y="4346386"/>
              <a:ext cx="3790270" cy="1677343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1F323DF-4CDC-447E-8E9C-095D76C4F0C2}"/>
                </a:ext>
              </a:extLst>
            </p:cNvPr>
            <p:cNvGrpSpPr/>
            <p:nvPr/>
          </p:nvGrpSpPr>
          <p:grpSpPr>
            <a:xfrm>
              <a:off x="6167887" y="6023729"/>
              <a:ext cx="3761235" cy="430887"/>
              <a:chOff x="228684" y="3964215"/>
              <a:chExt cx="3761235" cy="430887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35F42B7-D084-4269-8C3F-CBFED535AE49}"/>
                  </a:ext>
                </a:extLst>
              </p:cNvPr>
              <p:cNvSpPr/>
              <p:nvPr/>
            </p:nvSpPr>
            <p:spPr>
              <a:xfrm>
                <a:off x="470997" y="3964215"/>
                <a:ext cx="351892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감소한 학교는 파랑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증가한 학교는 빨강으로 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지도 시각화 하여 표현한다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9F4EF89-0545-4678-8B15-059186CF10C5}"/>
                  </a:ext>
                </a:extLst>
              </p:cNvPr>
              <p:cNvSpPr/>
              <p:nvPr/>
            </p:nvSpPr>
            <p:spPr>
              <a:xfrm>
                <a:off x="228684" y="3964215"/>
                <a:ext cx="35567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626BE1E-8859-426B-BE89-E59D5446670C}"/>
              </a:ext>
            </a:extLst>
          </p:cNvPr>
          <p:cNvSpPr txBox="1"/>
          <p:nvPr/>
        </p:nvSpPr>
        <p:spPr>
          <a:xfrm>
            <a:off x="11544347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13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순서도: 문서 12">
            <a:extLst>
              <a:ext uri="{FF2B5EF4-FFF2-40B4-BE49-F238E27FC236}">
                <a16:creationId xmlns:a16="http://schemas.microsoft.com/office/drawing/2014/main" id="{74AFBB2E-FD01-4276-9C1B-3169C18084F5}"/>
              </a:ext>
            </a:extLst>
          </p:cNvPr>
          <p:cNvSpPr/>
          <p:nvPr/>
        </p:nvSpPr>
        <p:spPr>
          <a:xfrm>
            <a:off x="4704080" y="-563312"/>
            <a:ext cx="8403441" cy="177749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rgbClr val="D9E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문서 12">
            <a:extLst>
              <a:ext uri="{FF2B5EF4-FFF2-40B4-BE49-F238E27FC236}">
                <a16:creationId xmlns:a16="http://schemas.microsoft.com/office/drawing/2014/main" id="{4BF2DDFE-FEB6-43F2-8655-D16DA5AA20B7}"/>
              </a:ext>
            </a:extLst>
          </p:cNvPr>
          <p:cNvSpPr/>
          <p:nvPr/>
        </p:nvSpPr>
        <p:spPr>
          <a:xfrm>
            <a:off x="6893757" y="-276018"/>
            <a:ext cx="5466053" cy="16945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19B612C-098A-4BFB-9413-FCE27967A7F7}"/>
              </a:ext>
            </a:extLst>
          </p:cNvPr>
          <p:cNvSpPr/>
          <p:nvPr/>
        </p:nvSpPr>
        <p:spPr>
          <a:xfrm>
            <a:off x="10623918" y="1149237"/>
            <a:ext cx="147961" cy="147961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B3285CC-D01F-4BBA-8644-B5C6C0D7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9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FF3190A8-A8E3-47F6-A042-82523160E0A9}"/>
              </a:ext>
            </a:extLst>
          </p:cNvPr>
          <p:cNvSpPr/>
          <p:nvPr/>
        </p:nvSpPr>
        <p:spPr>
          <a:xfrm>
            <a:off x="4125122" y="1150239"/>
            <a:ext cx="9708414" cy="9809052"/>
          </a:xfrm>
          <a:prstGeom prst="ellipse">
            <a:avLst/>
          </a:prstGeom>
          <a:solidFill>
            <a:srgbClr val="C0D1A5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CBDF31-198D-4D00-BB3D-41DFB6063F40}"/>
              </a:ext>
            </a:extLst>
          </p:cNvPr>
          <p:cNvSpPr/>
          <p:nvPr/>
        </p:nvSpPr>
        <p:spPr>
          <a:xfrm>
            <a:off x="4446955" y="1143000"/>
            <a:ext cx="9708414" cy="980905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1B8D6CE-9B3F-4558-8558-959B7DEC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227236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779633-C4CE-4855-BC69-4C0A7D54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8912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153AF0-8AF5-489B-A528-F7E527E2AC0D}"/>
              </a:ext>
            </a:extLst>
          </p:cNvPr>
          <p:cNvSpPr/>
          <p:nvPr/>
        </p:nvSpPr>
        <p:spPr>
          <a:xfrm>
            <a:off x="7404751" y="3101294"/>
            <a:ext cx="42920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0"/>
            <a:r>
              <a:rPr lang="ko-KR" altLang="en-US" sz="12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해석</a:t>
            </a:r>
            <a:endParaRPr lang="en-US" altLang="ko-KR" sz="1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 fontAlgn="base" latinLnBrk="0"/>
            <a:endParaRPr lang="en-US" altLang="ko-KR" sz="12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 latinLnBrk="0"/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빨강 타원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입학자 수 증가</a:t>
            </a:r>
            <a:endParaRPr lang="en-US" altLang="ko-KR" sz="12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 latinLnBrk="0"/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파랑 타원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입학자 수 감소</a:t>
            </a:r>
            <a:endParaRPr lang="en-US" altLang="ko-KR" sz="12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 latinLnBrk="0"/>
            <a:endParaRPr lang="en-US" altLang="ko-KR" sz="12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 latinLnBrk="0"/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전체적으로 지방 대학교 입학생은 감소하고 있으나</a:t>
            </a:r>
            <a:endParaRPr lang="en-US" altLang="ko-KR" sz="12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 latinLnBrk="0"/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반면에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수도권 대학교 입학생은 증가하였다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0682F7-A10E-4C8A-9A30-A4123B0EB661}"/>
              </a:ext>
            </a:extLst>
          </p:cNvPr>
          <p:cNvCxnSpPr>
            <a:cxnSpLocks/>
          </p:cNvCxnSpPr>
          <p:nvPr/>
        </p:nvCxnSpPr>
        <p:spPr>
          <a:xfrm>
            <a:off x="7519033" y="3395550"/>
            <a:ext cx="3872865" cy="0"/>
          </a:xfrm>
          <a:prstGeom prst="line">
            <a:avLst/>
          </a:prstGeom>
          <a:ln w="3175">
            <a:solidFill>
              <a:srgbClr val="85A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BF2D6-18BC-4F43-B3FA-89BF319E475B}"/>
              </a:ext>
            </a:extLst>
          </p:cNvPr>
          <p:cNvSpPr/>
          <p:nvPr/>
        </p:nvSpPr>
        <p:spPr>
          <a:xfrm>
            <a:off x="7353626" y="2516041"/>
            <a:ext cx="4203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전년도 기준 입학생 차이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CBE282-6C98-4E59-91AE-42989692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873" y="985488"/>
            <a:ext cx="5721049" cy="4580809"/>
          </a:xfrm>
          <a:prstGeom prst="rect">
            <a:avLst/>
          </a:prstGeom>
        </p:spPr>
      </p:pic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79CF6B44-DBE0-414D-9046-11D72BF2B5A0}"/>
              </a:ext>
            </a:extLst>
          </p:cNvPr>
          <p:cNvSpPr/>
          <p:nvPr/>
        </p:nvSpPr>
        <p:spPr>
          <a:xfrm rot="1441412">
            <a:off x="6149796" y="5140620"/>
            <a:ext cx="595001" cy="699229"/>
          </a:xfrm>
          <a:prstGeom prst="parallelogram">
            <a:avLst>
              <a:gd name="adj" fmla="val 58269"/>
            </a:avLst>
          </a:prstGeom>
          <a:solidFill>
            <a:srgbClr val="2F978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9621D0-9D8B-49A3-A32E-C3B696DB7A28}"/>
              </a:ext>
            </a:extLst>
          </p:cNvPr>
          <p:cNvGrpSpPr/>
          <p:nvPr/>
        </p:nvGrpSpPr>
        <p:grpSpPr>
          <a:xfrm>
            <a:off x="670873" y="337219"/>
            <a:ext cx="4052046" cy="381657"/>
            <a:chOff x="518473" y="384621"/>
            <a:chExt cx="4052046" cy="38165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4D35E3E-898A-4C11-8CC1-CA0E8CE12836}"/>
                </a:ext>
              </a:extLst>
            </p:cNvPr>
            <p:cNvSpPr/>
            <p:nvPr/>
          </p:nvSpPr>
          <p:spPr>
            <a:xfrm>
              <a:off x="518473" y="384621"/>
              <a:ext cx="340207" cy="335818"/>
            </a:xfrm>
            <a:prstGeom prst="ellipse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DC144-87D0-4CBD-AF6F-10D61CC94F67}"/>
                </a:ext>
              </a:extLst>
            </p:cNvPr>
            <p:cNvSpPr txBox="1"/>
            <p:nvPr/>
          </p:nvSpPr>
          <p:spPr>
            <a:xfrm>
              <a:off x="595900" y="458501"/>
              <a:ext cx="3974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전국 대학교 전년도 기준 입학생 증</a:t>
              </a:r>
              <a:r>
                <a:rPr lang="en-US" altLang="ko-KR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</a:t>
              </a:r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감소 비교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39F0BB-83A6-4E28-B3BE-8795CBD6FFBC}"/>
              </a:ext>
            </a:extLst>
          </p:cNvPr>
          <p:cNvSpPr txBox="1"/>
          <p:nvPr/>
        </p:nvSpPr>
        <p:spPr>
          <a:xfrm>
            <a:off x="11811094" y="6364637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90F5E09-E0AD-4E52-830B-1F417FF01F21}"/>
              </a:ext>
            </a:extLst>
          </p:cNvPr>
          <p:cNvSpPr/>
          <p:nvPr/>
        </p:nvSpPr>
        <p:spPr>
          <a:xfrm>
            <a:off x="670873" y="345878"/>
            <a:ext cx="340207" cy="33581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042AF1-CDAE-40D3-A5BA-B524B544BAFD}"/>
              </a:ext>
            </a:extLst>
          </p:cNvPr>
          <p:cNvSpPr txBox="1"/>
          <p:nvPr/>
        </p:nvSpPr>
        <p:spPr>
          <a:xfrm>
            <a:off x="812954" y="442205"/>
            <a:ext cx="289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13C31-77FA-468A-8A2B-5A13234B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13656" y="281363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608C64D-9032-4500-B44D-E9F2BF27DB58}"/>
              </a:ext>
            </a:extLst>
          </p:cNvPr>
          <p:cNvSpPr/>
          <p:nvPr/>
        </p:nvSpPr>
        <p:spPr>
          <a:xfrm>
            <a:off x="7348930" y="2991171"/>
            <a:ext cx="340207" cy="33581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9442D084-15CA-43CF-A146-21E0B7EA65F7}"/>
              </a:ext>
            </a:extLst>
          </p:cNvPr>
          <p:cNvSpPr/>
          <p:nvPr/>
        </p:nvSpPr>
        <p:spPr>
          <a:xfrm rot="1309713">
            <a:off x="394131" y="824856"/>
            <a:ext cx="553484" cy="540269"/>
          </a:xfrm>
          <a:prstGeom prst="parallelogram">
            <a:avLst>
              <a:gd name="adj" fmla="val 61326"/>
            </a:avLst>
          </a:prstGeom>
          <a:solidFill>
            <a:srgbClr val="2F978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22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7B8B24F1-A698-4D52-B246-94833CA063A9}"/>
              </a:ext>
            </a:extLst>
          </p:cNvPr>
          <p:cNvSpPr/>
          <p:nvPr/>
        </p:nvSpPr>
        <p:spPr>
          <a:xfrm flipH="1">
            <a:off x="7458073" y="6023729"/>
            <a:ext cx="4733925" cy="834272"/>
          </a:xfrm>
          <a:prstGeom prst="rtTriangle">
            <a:avLst/>
          </a:prstGeom>
          <a:solidFill>
            <a:srgbClr val="D9E09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7BA8D234-8DE3-4D94-9E5E-965D74C49126}"/>
              </a:ext>
            </a:extLst>
          </p:cNvPr>
          <p:cNvSpPr/>
          <p:nvPr/>
        </p:nvSpPr>
        <p:spPr>
          <a:xfrm rot="10800000" flipH="1">
            <a:off x="-1" y="-2"/>
            <a:ext cx="4610101" cy="752475"/>
          </a:xfrm>
          <a:prstGeom prst="rtTriangle">
            <a:avLst/>
          </a:prstGeom>
          <a:solidFill>
            <a:srgbClr val="D9E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453C31-82AE-40C4-B8CB-68DDFB7C2BD0}"/>
              </a:ext>
            </a:extLst>
          </p:cNvPr>
          <p:cNvSpPr/>
          <p:nvPr/>
        </p:nvSpPr>
        <p:spPr>
          <a:xfrm>
            <a:off x="731520" y="1327381"/>
            <a:ext cx="52827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100" b="0" i="0" dirty="0">
                <a:solidFill>
                  <a:srgbClr val="21212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b="0" i="0" dirty="0" err="1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건동대학교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폐교 이후 안동시의 총 생산액 추이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4A7658-5166-4691-8B06-FD00D1815E84}"/>
              </a:ext>
            </a:extLst>
          </p:cNvPr>
          <p:cNvSpPr/>
          <p:nvPr/>
        </p:nvSpPr>
        <p:spPr>
          <a:xfrm>
            <a:off x="731520" y="548312"/>
            <a:ext cx="3972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대입정원 감소가 지역경제에 미치는 영향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2C77EC-960A-4E46-887B-9FF746BE8B68}"/>
              </a:ext>
            </a:extLst>
          </p:cNvPr>
          <p:cNvCxnSpPr/>
          <p:nvPr/>
        </p:nvCxnSpPr>
        <p:spPr>
          <a:xfrm>
            <a:off x="830921" y="1250067"/>
            <a:ext cx="4236720" cy="0"/>
          </a:xfrm>
          <a:prstGeom prst="line">
            <a:avLst/>
          </a:prstGeom>
          <a:ln w="12700">
            <a:solidFill>
              <a:srgbClr val="D9E0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5C686D-949D-4ADE-BFC1-D03C847986A1}"/>
              </a:ext>
            </a:extLst>
          </p:cNvPr>
          <p:cNvSpPr/>
          <p:nvPr/>
        </p:nvSpPr>
        <p:spPr>
          <a:xfrm>
            <a:off x="731520" y="893096"/>
            <a:ext cx="3972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 소득 감소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F3DB69-DE1F-4956-B5EA-1830259815D2}"/>
              </a:ext>
            </a:extLst>
          </p:cNvPr>
          <p:cNvGrpSpPr/>
          <p:nvPr/>
        </p:nvGrpSpPr>
        <p:grpSpPr>
          <a:xfrm>
            <a:off x="731843" y="2227762"/>
            <a:ext cx="4599282" cy="3722847"/>
            <a:chOff x="726779" y="2731771"/>
            <a:chExt cx="2317157" cy="142375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910F46-0DA7-498A-BBC7-A531CF63F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1651" y="2731771"/>
              <a:ext cx="2242285" cy="1088615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62BDF4A-6562-4401-BF3E-93DE1AB3D42A}"/>
                </a:ext>
              </a:extLst>
            </p:cNvPr>
            <p:cNvGrpSpPr/>
            <p:nvPr/>
          </p:nvGrpSpPr>
          <p:grpSpPr>
            <a:xfrm>
              <a:off x="726779" y="3856982"/>
              <a:ext cx="2306029" cy="298546"/>
              <a:chOff x="424584" y="3917153"/>
              <a:chExt cx="2306029" cy="298546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626DAB7-5136-4CB3-8065-9AEBE7DE57BD}"/>
                  </a:ext>
                </a:extLst>
              </p:cNvPr>
              <p:cNvSpPr/>
              <p:nvPr/>
            </p:nvSpPr>
            <p:spPr>
              <a:xfrm>
                <a:off x="543130" y="3921436"/>
                <a:ext cx="2187483" cy="294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경상북도 안동시에 위치한 </a:t>
                </a:r>
                <a:r>
                  <a:rPr lang="ko-KR" altLang="en-US" sz="1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건동대학교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1992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설립 후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2006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년에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년제 종합대학으로 변경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2011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정부재정 지원제한대학 선정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2012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자진 폐교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75FFD4C-988C-45CE-9C05-97EC43B2707B}"/>
                  </a:ext>
                </a:extLst>
              </p:cNvPr>
              <p:cNvSpPr/>
              <p:nvPr/>
            </p:nvSpPr>
            <p:spPr>
              <a:xfrm>
                <a:off x="424584" y="3917153"/>
                <a:ext cx="355678" cy="100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888CBD-D86B-4761-9BED-400867202994}"/>
              </a:ext>
            </a:extLst>
          </p:cNvPr>
          <p:cNvGrpSpPr/>
          <p:nvPr/>
        </p:nvGrpSpPr>
        <p:grpSpPr>
          <a:xfrm>
            <a:off x="6095999" y="2227763"/>
            <a:ext cx="4601899" cy="3373092"/>
            <a:chOff x="8231331" y="3208821"/>
            <a:chExt cx="4601899" cy="270687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15BF85-763E-4356-A8D6-DC12F01F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3219" y="3208821"/>
              <a:ext cx="4450670" cy="2284301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C3AF147-E41E-44D1-BD38-91AFAD6CB467}"/>
                </a:ext>
              </a:extLst>
            </p:cNvPr>
            <p:cNvGrpSpPr/>
            <p:nvPr/>
          </p:nvGrpSpPr>
          <p:grpSpPr>
            <a:xfrm>
              <a:off x="8231331" y="5569912"/>
              <a:ext cx="4601899" cy="345783"/>
              <a:chOff x="-440303" y="5630083"/>
              <a:chExt cx="4601899" cy="345783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EC6A995-4FA5-4C7D-8E3F-CBF7727242FA}"/>
                  </a:ext>
                </a:extLst>
              </p:cNvPr>
              <p:cNvSpPr/>
              <p:nvPr/>
            </p:nvSpPr>
            <p:spPr>
              <a:xfrm>
                <a:off x="-205071" y="5630083"/>
                <a:ext cx="4366667" cy="345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2006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년부터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2016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년까지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10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간의 안동시의 운수업 및 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출판업의 총 생산액 추이를 그래프로 </a:t>
                </a:r>
                <a:r>
                  <a:rPr lang="ko-KR" altLang="en-US" sz="1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시각화한다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8197BB0-9CD6-463F-A26D-EC6EDF4562D2}"/>
                  </a:ext>
                </a:extLst>
              </p:cNvPr>
              <p:cNvSpPr/>
              <p:nvPr/>
            </p:nvSpPr>
            <p:spPr>
              <a:xfrm>
                <a:off x="-440303" y="5630083"/>
                <a:ext cx="408317" cy="209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626BE1E-8859-426B-BE89-E59D5446670C}"/>
              </a:ext>
            </a:extLst>
          </p:cNvPr>
          <p:cNvSpPr txBox="1"/>
          <p:nvPr/>
        </p:nvSpPr>
        <p:spPr>
          <a:xfrm>
            <a:off x="11544347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15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순서도: 문서 12">
            <a:extLst>
              <a:ext uri="{FF2B5EF4-FFF2-40B4-BE49-F238E27FC236}">
                <a16:creationId xmlns:a16="http://schemas.microsoft.com/office/drawing/2014/main" id="{74AFBB2E-FD01-4276-9C1B-3169C18084F5}"/>
              </a:ext>
            </a:extLst>
          </p:cNvPr>
          <p:cNvSpPr/>
          <p:nvPr/>
        </p:nvSpPr>
        <p:spPr>
          <a:xfrm>
            <a:off x="4704080" y="-563312"/>
            <a:ext cx="8403441" cy="177749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rgbClr val="D9E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문서 12">
            <a:extLst>
              <a:ext uri="{FF2B5EF4-FFF2-40B4-BE49-F238E27FC236}">
                <a16:creationId xmlns:a16="http://schemas.microsoft.com/office/drawing/2014/main" id="{4BF2DDFE-FEB6-43F2-8655-D16DA5AA20B7}"/>
              </a:ext>
            </a:extLst>
          </p:cNvPr>
          <p:cNvSpPr/>
          <p:nvPr/>
        </p:nvSpPr>
        <p:spPr>
          <a:xfrm>
            <a:off x="6893757" y="-276018"/>
            <a:ext cx="5466053" cy="16945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19B612C-098A-4BFB-9413-FCE27967A7F7}"/>
              </a:ext>
            </a:extLst>
          </p:cNvPr>
          <p:cNvSpPr/>
          <p:nvPr/>
        </p:nvSpPr>
        <p:spPr>
          <a:xfrm>
            <a:off x="10623918" y="1149237"/>
            <a:ext cx="147961" cy="147961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B3285CC-D01F-4BBA-8644-B5C6C0D7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724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FF3190A8-A8E3-47F6-A042-82523160E0A9}"/>
              </a:ext>
            </a:extLst>
          </p:cNvPr>
          <p:cNvSpPr/>
          <p:nvPr/>
        </p:nvSpPr>
        <p:spPr>
          <a:xfrm>
            <a:off x="4125122" y="1150239"/>
            <a:ext cx="9708414" cy="9809052"/>
          </a:xfrm>
          <a:prstGeom prst="ellipse">
            <a:avLst/>
          </a:prstGeom>
          <a:solidFill>
            <a:srgbClr val="C0D1A5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CBDF31-198D-4D00-BB3D-41DFB6063F40}"/>
              </a:ext>
            </a:extLst>
          </p:cNvPr>
          <p:cNvSpPr/>
          <p:nvPr/>
        </p:nvSpPr>
        <p:spPr>
          <a:xfrm>
            <a:off x="4446955" y="1143000"/>
            <a:ext cx="9708414" cy="980905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1B8D6CE-9B3F-4558-8558-959B7DEC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227236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779633-C4CE-4855-BC69-4C0A7D54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8912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153AF0-8AF5-489B-A528-F7E527E2AC0D}"/>
              </a:ext>
            </a:extLst>
          </p:cNvPr>
          <p:cNvSpPr/>
          <p:nvPr/>
        </p:nvSpPr>
        <p:spPr>
          <a:xfrm>
            <a:off x="7404751" y="3101294"/>
            <a:ext cx="429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0"/>
            <a:r>
              <a:rPr lang="ko-KR" altLang="en-US" sz="12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해석</a:t>
            </a:r>
            <a:endParaRPr lang="en-US" altLang="ko-KR" sz="1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 fontAlgn="base" latinLnBrk="0"/>
            <a:endParaRPr lang="en-US" altLang="ko-KR" sz="12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 latinLnBrk="0"/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정부재정 지원제한대학으로 선정되는 해인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2011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년을 기점으로 각 분야의 생산액이 급격하게 감소하고 있음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 fontAlgn="base" latinLnBrk="0"/>
            <a:endParaRPr lang="en-US" altLang="ko-KR" sz="12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 latinLnBrk="0"/>
            <a:endParaRPr lang="en-US" altLang="ko-KR" sz="12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0682F7-A10E-4C8A-9A30-A4123B0EB661}"/>
              </a:ext>
            </a:extLst>
          </p:cNvPr>
          <p:cNvCxnSpPr>
            <a:cxnSpLocks/>
          </p:cNvCxnSpPr>
          <p:nvPr/>
        </p:nvCxnSpPr>
        <p:spPr>
          <a:xfrm>
            <a:off x="7519033" y="3395550"/>
            <a:ext cx="3872865" cy="0"/>
          </a:xfrm>
          <a:prstGeom prst="line">
            <a:avLst/>
          </a:prstGeom>
          <a:ln w="3175">
            <a:solidFill>
              <a:srgbClr val="85A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BF2D6-18BC-4F43-B3FA-89BF319E475B}"/>
              </a:ext>
            </a:extLst>
          </p:cNvPr>
          <p:cNvSpPr/>
          <p:nvPr/>
        </p:nvSpPr>
        <p:spPr>
          <a:xfrm>
            <a:off x="7353626" y="2516041"/>
            <a:ext cx="4203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안동시 운수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출판업 생산 매출액 추이 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CBE282-6C98-4E59-91AE-42989692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873" y="1031327"/>
            <a:ext cx="5721049" cy="4543850"/>
          </a:xfrm>
          <a:prstGeom prst="rect">
            <a:avLst/>
          </a:prstGeom>
        </p:spPr>
      </p:pic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79CF6B44-DBE0-414D-9046-11D72BF2B5A0}"/>
              </a:ext>
            </a:extLst>
          </p:cNvPr>
          <p:cNvSpPr/>
          <p:nvPr/>
        </p:nvSpPr>
        <p:spPr>
          <a:xfrm rot="1441412">
            <a:off x="6149796" y="5140620"/>
            <a:ext cx="595001" cy="699229"/>
          </a:xfrm>
          <a:prstGeom prst="parallelogram">
            <a:avLst>
              <a:gd name="adj" fmla="val 58269"/>
            </a:avLst>
          </a:prstGeom>
          <a:solidFill>
            <a:srgbClr val="2F978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9621D0-9D8B-49A3-A32E-C3B696DB7A28}"/>
              </a:ext>
            </a:extLst>
          </p:cNvPr>
          <p:cNvGrpSpPr/>
          <p:nvPr/>
        </p:nvGrpSpPr>
        <p:grpSpPr>
          <a:xfrm>
            <a:off x="670873" y="337219"/>
            <a:ext cx="4052046" cy="381657"/>
            <a:chOff x="518473" y="384621"/>
            <a:chExt cx="4052046" cy="38165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4D35E3E-898A-4C11-8CC1-CA0E8CE12836}"/>
                </a:ext>
              </a:extLst>
            </p:cNvPr>
            <p:cNvSpPr/>
            <p:nvPr/>
          </p:nvSpPr>
          <p:spPr>
            <a:xfrm>
              <a:off x="518473" y="384621"/>
              <a:ext cx="340207" cy="335818"/>
            </a:xfrm>
            <a:prstGeom prst="ellipse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DC144-87D0-4CBD-AF6F-10D61CC94F67}"/>
                </a:ext>
              </a:extLst>
            </p:cNvPr>
            <p:cNvSpPr txBox="1"/>
            <p:nvPr/>
          </p:nvSpPr>
          <p:spPr>
            <a:xfrm>
              <a:off x="595900" y="458501"/>
              <a:ext cx="3974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대입정원 감소가 지역경제에 미치는 영향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39F0BB-83A6-4E28-B3BE-8795CBD6FFBC}"/>
              </a:ext>
            </a:extLst>
          </p:cNvPr>
          <p:cNvSpPr txBox="1"/>
          <p:nvPr/>
        </p:nvSpPr>
        <p:spPr>
          <a:xfrm>
            <a:off x="11811094" y="6364637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16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90F5E09-E0AD-4E52-830B-1F417FF01F21}"/>
              </a:ext>
            </a:extLst>
          </p:cNvPr>
          <p:cNvSpPr/>
          <p:nvPr/>
        </p:nvSpPr>
        <p:spPr>
          <a:xfrm>
            <a:off x="670873" y="345878"/>
            <a:ext cx="340207" cy="33581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042AF1-CDAE-40D3-A5BA-B524B544BAFD}"/>
              </a:ext>
            </a:extLst>
          </p:cNvPr>
          <p:cNvSpPr txBox="1"/>
          <p:nvPr/>
        </p:nvSpPr>
        <p:spPr>
          <a:xfrm>
            <a:off x="812954" y="442205"/>
            <a:ext cx="289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13C31-77FA-468A-8A2B-5A13234B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13656" y="281363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608C64D-9032-4500-B44D-E9F2BF27DB58}"/>
              </a:ext>
            </a:extLst>
          </p:cNvPr>
          <p:cNvSpPr/>
          <p:nvPr/>
        </p:nvSpPr>
        <p:spPr>
          <a:xfrm>
            <a:off x="7348930" y="2991171"/>
            <a:ext cx="340207" cy="33581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9442D084-15CA-43CF-A146-21E0B7EA65F7}"/>
              </a:ext>
            </a:extLst>
          </p:cNvPr>
          <p:cNvSpPr/>
          <p:nvPr/>
        </p:nvSpPr>
        <p:spPr>
          <a:xfrm rot="1309713">
            <a:off x="394131" y="824856"/>
            <a:ext cx="553484" cy="540269"/>
          </a:xfrm>
          <a:prstGeom prst="parallelogram">
            <a:avLst>
              <a:gd name="adj" fmla="val 61326"/>
            </a:avLst>
          </a:prstGeom>
          <a:solidFill>
            <a:srgbClr val="2F978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7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7B8B24F1-A698-4D52-B246-94833CA063A9}"/>
              </a:ext>
            </a:extLst>
          </p:cNvPr>
          <p:cNvSpPr/>
          <p:nvPr/>
        </p:nvSpPr>
        <p:spPr>
          <a:xfrm flipH="1">
            <a:off x="7458073" y="6023729"/>
            <a:ext cx="4733925" cy="834272"/>
          </a:xfrm>
          <a:prstGeom prst="rtTriangle">
            <a:avLst/>
          </a:prstGeom>
          <a:solidFill>
            <a:srgbClr val="D9E09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7BA8D234-8DE3-4D94-9E5E-965D74C49126}"/>
              </a:ext>
            </a:extLst>
          </p:cNvPr>
          <p:cNvSpPr/>
          <p:nvPr/>
        </p:nvSpPr>
        <p:spPr>
          <a:xfrm rot="10800000" flipH="1">
            <a:off x="-1" y="-2"/>
            <a:ext cx="4610101" cy="752475"/>
          </a:xfrm>
          <a:prstGeom prst="rtTriangle">
            <a:avLst/>
          </a:prstGeom>
          <a:solidFill>
            <a:srgbClr val="D9E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453C31-82AE-40C4-B8CB-68DDFB7C2BD0}"/>
              </a:ext>
            </a:extLst>
          </p:cNvPr>
          <p:cNvSpPr/>
          <p:nvPr/>
        </p:nvSpPr>
        <p:spPr>
          <a:xfrm>
            <a:off x="731520" y="1327381"/>
            <a:ext cx="528278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강원도는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기준 인구대비 대학생 수가 높으며 대입정원 수가 가장 급격하게 감소함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r>
              <a:rPr lang="ko-KR" altLang="en-US" sz="11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인구수 </a:t>
            </a:r>
            <a:r>
              <a:rPr lang="en-US" altLang="ko-KR" sz="11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1,541,104 </a:t>
            </a:r>
            <a:r>
              <a:rPr lang="ko-KR" altLang="en-US" sz="11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</a:t>
            </a:r>
            <a:r>
              <a:rPr lang="en-US" altLang="ko-KR" sz="11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sz="11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대학생 수 </a:t>
            </a:r>
            <a:r>
              <a:rPr lang="en-US" altLang="ko-KR" sz="11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116,054 </a:t>
            </a:r>
            <a:r>
              <a:rPr lang="ko-KR" altLang="en-US" sz="1100" dirty="0">
                <a:solidFill>
                  <a:srgbClr val="21212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</a:t>
            </a:r>
            <a:endParaRPr lang="en-US" altLang="ko-KR" sz="1100" dirty="0">
              <a:solidFill>
                <a:srgbClr val="21212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ko-KR" altLang="en-US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 대비 대학생 비율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0.0753 (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약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7.5%)</a:t>
            </a:r>
            <a:endParaRPr lang="ko-KR" altLang="en-US" sz="1100" b="0" i="0" dirty="0">
              <a:solidFill>
                <a:srgbClr val="21212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4A7658-5166-4691-8B06-FD00D1815E84}"/>
              </a:ext>
            </a:extLst>
          </p:cNvPr>
          <p:cNvSpPr/>
          <p:nvPr/>
        </p:nvSpPr>
        <p:spPr>
          <a:xfrm>
            <a:off x="731520" y="548312"/>
            <a:ext cx="3972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강원지역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2C77EC-960A-4E46-887B-9FF746BE8B68}"/>
              </a:ext>
            </a:extLst>
          </p:cNvPr>
          <p:cNvCxnSpPr/>
          <p:nvPr/>
        </p:nvCxnSpPr>
        <p:spPr>
          <a:xfrm>
            <a:off x="830921" y="1250067"/>
            <a:ext cx="4236720" cy="0"/>
          </a:xfrm>
          <a:prstGeom prst="line">
            <a:avLst/>
          </a:prstGeom>
          <a:ln w="12700">
            <a:solidFill>
              <a:srgbClr val="D9E0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5C686D-949D-4ADE-BFC1-D03C847986A1}"/>
              </a:ext>
            </a:extLst>
          </p:cNvPr>
          <p:cNvSpPr/>
          <p:nvPr/>
        </p:nvSpPr>
        <p:spPr>
          <a:xfrm>
            <a:off x="731520" y="893096"/>
            <a:ext cx="3972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강원지역 입학생 수와 소비매출액 분석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F3DB69-DE1F-4956-B5EA-1830259815D2}"/>
              </a:ext>
            </a:extLst>
          </p:cNvPr>
          <p:cNvGrpSpPr/>
          <p:nvPr/>
        </p:nvGrpSpPr>
        <p:grpSpPr>
          <a:xfrm>
            <a:off x="731520" y="2227760"/>
            <a:ext cx="3790269" cy="1938668"/>
            <a:chOff x="726535" y="2731770"/>
            <a:chExt cx="2864246" cy="144977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910F46-0DA7-498A-BBC7-A531CF63F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6535" y="2731770"/>
              <a:ext cx="2864246" cy="1125997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62BDF4A-6562-4401-BF3E-93DE1AB3D42A}"/>
                </a:ext>
              </a:extLst>
            </p:cNvPr>
            <p:cNvGrpSpPr/>
            <p:nvPr/>
          </p:nvGrpSpPr>
          <p:grpSpPr>
            <a:xfrm>
              <a:off x="726778" y="3856982"/>
              <a:ext cx="2383578" cy="324567"/>
              <a:chOff x="424583" y="3917153"/>
              <a:chExt cx="2383578" cy="324567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626DAB7-5136-4CB3-8065-9AEBE7DE57BD}"/>
                  </a:ext>
                </a:extLst>
              </p:cNvPr>
              <p:cNvSpPr/>
              <p:nvPr/>
            </p:nvSpPr>
            <p:spPr>
              <a:xfrm>
                <a:off x="620678" y="3919493"/>
                <a:ext cx="2187483" cy="322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강원지역의 입학자를 추출하여 연도별로 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더해준다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75FFD4C-988C-45CE-9C05-97EC43B2707B}"/>
                  </a:ext>
                </a:extLst>
              </p:cNvPr>
              <p:cNvSpPr/>
              <p:nvPr/>
            </p:nvSpPr>
            <p:spPr>
              <a:xfrm>
                <a:off x="424583" y="3917153"/>
                <a:ext cx="392190" cy="195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#1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888CBD-D86B-4761-9BED-400867202994}"/>
              </a:ext>
            </a:extLst>
          </p:cNvPr>
          <p:cNvGrpSpPr/>
          <p:nvPr/>
        </p:nvGrpSpPr>
        <p:grpSpPr>
          <a:xfrm>
            <a:off x="6167886" y="2227761"/>
            <a:ext cx="3790270" cy="1917797"/>
            <a:chOff x="8303218" y="2835033"/>
            <a:chExt cx="3790270" cy="191779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15BF85-763E-4356-A8D6-DC12F01F5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3219" y="2835033"/>
              <a:ext cx="3790269" cy="1504652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C3AF147-E41E-44D1-BD38-91AFAD6CB467}"/>
                </a:ext>
              </a:extLst>
            </p:cNvPr>
            <p:cNvGrpSpPr/>
            <p:nvPr/>
          </p:nvGrpSpPr>
          <p:grpSpPr>
            <a:xfrm>
              <a:off x="8303218" y="4321943"/>
              <a:ext cx="3628662" cy="430887"/>
              <a:chOff x="-368416" y="4382114"/>
              <a:chExt cx="3628662" cy="430887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EC6A995-4FA5-4C7D-8E3F-CBF7727242FA}"/>
                  </a:ext>
                </a:extLst>
              </p:cNvPr>
              <p:cNvSpPr/>
              <p:nvPr/>
            </p:nvSpPr>
            <p:spPr>
              <a:xfrm>
                <a:off x="-114646" y="4382114"/>
                <a:ext cx="337489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연도별로 구한 강원지역 입학자 데이터를 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데이터프레임으로 변환한다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8197BB0-9CD6-463F-A26D-EC6EDF4562D2}"/>
                  </a:ext>
                </a:extLst>
              </p:cNvPr>
              <p:cNvSpPr/>
              <p:nvPr/>
            </p:nvSpPr>
            <p:spPr>
              <a:xfrm>
                <a:off x="-368416" y="4382114"/>
                <a:ext cx="35567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D24C9C-B1BD-46D1-9CFB-06AC3B9C5479}"/>
              </a:ext>
            </a:extLst>
          </p:cNvPr>
          <p:cNvGrpSpPr/>
          <p:nvPr/>
        </p:nvGrpSpPr>
        <p:grpSpPr>
          <a:xfrm>
            <a:off x="710876" y="4346385"/>
            <a:ext cx="3810913" cy="2159664"/>
            <a:chOff x="3475809" y="4681689"/>
            <a:chExt cx="3810913" cy="215966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FEFB7F4-A111-42CB-B594-287615E45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96453" y="4681689"/>
              <a:ext cx="3790269" cy="1677343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E4CCEB6-5533-4DCA-8AF8-97A0A70B5337}"/>
                </a:ext>
              </a:extLst>
            </p:cNvPr>
            <p:cNvGrpSpPr/>
            <p:nvPr/>
          </p:nvGrpSpPr>
          <p:grpSpPr>
            <a:xfrm>
              <a:off x="3475809" y="6408386"/>
              <a:ext cx="2467941" cy="432967"/>
              <a:chOff x="388273" y="4348872"/>
              <a:chExt cx="2467941" cy="432967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0601B0C-35CF-420C-97E6-54E7A4CCB7F2}"/>
                  </a:ext>
                </a:extLst>
              </p:cNvPr>
              <p:cNvSpPr/>
              <p:nvPr/>
            </p:nvSpPr>
            <p:spPr>
              <a:xfrm>
                <a:off x="668731" y="4350952"/>
                <a:ext cx="218748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연도별 강원 지역 입학생 수를 그래프로 표현한다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0C85A26-3491-48B4-A646-B614ECCA2212}"/>
                  </a:ext>
                </a:extLst>
              </p:cNvPr>
              <p:cNvSpPr/>
              <p:nvPr/>
            </p:nvSpPr>
            <p:spPr>
              <a:xfrm>
                <a:off x="388273" y="4348872"/>
                <a:ext cx="35567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279323-3D1E-4F58-81A6-521531DB1C1E}"/>
              </a:ext>
            </a:extLst>
          </p:cNvPr>
          <p:cNvGrpSpPr/>
          <p:nvPr/>
        </p:nvGrpSpPr>
        <p:grpSpPr>
          <a:xfrm>
            <a:off x="6167886" y="4346386"/>
            <a:ext cx="3871725" cy="2277506"/>
            <a:chOff x="6167886" y="4346386"/>
            <a:chExt cx="3871725" cy="227750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F4CD6D-7381-41E8-9CEA-E57F26A4E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7886" y="4346386"/>
              <a:ext cx="3790269" cy="1677342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1F323DF-4CDC-447E-8E9C-095D76C4F0C2}"/>
                </a:ext>
              </a:extLst>
            </p:cNvPr>
            <p:cNvGrpSpPr/>
            <p:nvPr/>
          </p:nvGrpSpPr>
          <p:grpSpPr>
            <a:xfrm>
              <a:off x="6243817" y="6009978"/>
              <a:ext cx="3795794" cy="613914"/>
              <a:chOff x="304614" y="3950464"/>
              <a:chExt cx="3795794" cy="613914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35F42B7-D084-4269-8C3F-CBFED535AE49}"/>
                  </a:ext>
                </a:extLst>
              </p:cNvPr>
              <p:cNvSpPr/>
              <p:nvPr/>
            </p:nvSpPr>
            <p:spPr>
              <a:xfrm>
                <a:off x="581486" y="3964214"/>
                <a:ext cx="3518922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2016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년에는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19,539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명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2020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년에는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16,823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명으로 지난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년간 강원 지역 내 대학 입학생 수가 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대략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천 명 가까이 줄어들었음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9F4EF89-0545-4678-8B15-059186CF10C5}"/>
                  </a:ext>
                </a:extLst>
              </p:cNvPr>
              <p:cNvSpPr/>
              <p:nvPr/>
            </p:nvSpPr>
            <p:spPr>
              <a:xfrm>
                <a:off x="304614" y="3950464"/>
                <a:ext cx="35567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626BE1E-8859-426B-BE89-E59D5446670C}"/>
              </a:ext>
            </a:extLst>
          </p:cNvPr>
          <p:cNvSpPr txBox="1"/>
          <p:nvPr/>
        </p:nvSpPr>
        <p:spPr>
          <a:xfrm>
            <a:off x="11544347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17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순서도: 문서 12">
            <a:extLst>
              <a:ext uri="{FF2B5EF4-FFF2-40B4-BE49-F238E27FC236}">
                <a16:creationId xmlns:a16="http://schemas.microsoft.com/office/drawing/2014/main" id="{74AFBB2E-FD01-4276-9C1B-3169C18084F5}"/>
              </a:ext>
            </a:extLst>
          </p:cNvPr>
          <p:cNvSpPr/>
          <p:nvPr/>
        </p:nvSpPr>
        <p:spPr>
          <a:xfrm>
            <a:off x="4704080" y="-563312"/>
            <a:ext cx="8403441" cy="177749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rgbClr val="D9E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문서 12">
            <a:extLst>
              <a:ext uri="{FF2B5EF4-FFF2-40B4-BE49-F238E27FC236}">
                <a16:creationId xmlns:a16="http://schemas.microsoft.com/office/drawing/2014/main" id="{4BF2DDFE-FEB6-43F2-8655-D16DA5AA20B7}"/>
              </a:ext>
            </a:extLst>
          </p:cNvPr>
          <p:cNvSpPr/>
          <p:nvPr/>
        </p:nvSpPr>
        <p:spPr>
          <a:xfrm>
            <a:off x="6893757" y="-276018"/>
            <a:ext cx="5466053" cy="16945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19B612C-098A-4BFB-9413-FCE27967A7F7}"/>
              </a:ext>
            </a:extLst>
          </p:cNvPr>
          <p:cNvSpPr/>
          <p:nvPr/>
        </p:nvSpPr>
        <p:spPr>
          <a:xfrm>
            <a:off x="10623918" y="1149237"/>
            <a:ext cx="147961" cy="147961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B3285CC-D01F-4BBA-8644-B5C6C0D7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624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7B8B24F1-A698-4D52-B246-94833CA063A9}"/>
              </a:ext>
            </a:extLst>
          </p:cNvPr>
          <p:cNvSpPr/>
          <p:nvPr/>
        </p:nvSpPr>
        <p:spPr>
          <a:xfrm flipH="1">
            <a:off x="7458073" y="6023729"/>
            <a:ext cx="4733925" cy="834272"/>
          </a:xfrm>
          <a:prstGeom prst="rtTriangle">
            <a:avLst/>
          </a:prstGeom>
          <a:solidFill>
            <a:srgbClr val="D9E09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7BA8D234-8DE3-4D94-9E5E-965D74C49126}"/>
              </a:ext>
            </a:extLst>
          </p:cNvPr>
          <p:cNvSpPr/>
          <p:nvPr/>
        </p:nvSpPr>
        <p:spPr>
          <a:xfrm rot="10800000" flipH="1">
            <a:off x="-1" y="-2"/>
            <a:ext cx="4610101" cy="752475"/>
          </a:xfrm>
          <a:prstGeom prst="rtTriangle">
            <a:avLst/>
          </a:prstGeom>
          <a:solidFill>
            <a:srgbClr val="D9E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453C31-82AE-40C4-B8CB-68DDFB7C2BD0}"/>
              </a:ext>
            </a:extLst>
          </p:cNvPr>
          <p:cNvSpPr/>
          <p:nvPr/>
        </p:nvSpPr>
        <p:spPr>
          <a:xfrm>
            <a:off x="731520" y="1327381"/>
            <a:ext cx="52827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100" b="0" i="0" dirty="0">
                <a:solidFill>
                  <a:srgbClr val="21212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강원지역 대형소매점 판매액 데이터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4A7658-5166-4691-8B06-FD00D1815E84}"/>
              </a:ext>
            </a:extLst>
          </p:cNvPr>
          <p:cNvSpPr/>
          <p:nvPr/>
        </p:nvSpPr>
        <p:spPr>
          <a:xfrm>
            <a:off x="731520" y="548312"/>
            <a:ext cx="3972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강원지역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2C77EC-960A-4E46-887B-9FF746BE8B68}"/>
              </a:ext>
            </a:extLst>
          </p:cNvPr>
          <p:cNvCxnSpPr/>
          <p:nvPr/>
        </p:nvCxnSpPr>
        <p:spPr>
          <a:xfrm>
            <a:off x="830921" y="1250067"/>
            <a:ext cx="4236720" cy="0"/>
          </a:xfrm>
          <a:prstGeom prst="line">
            <a:avLst/>
          </a:prstGeom>
          <a:ln w="12700">
            <a:solidFill>
              <a:srgbClr val="D9E0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5C686D-949D-4ADE-BFC1-D03C847986A1}"/>
              </a:ext>
            </a:extLst>
          </p:cNvPr>
          <p:cNvSpPr/>
          <p:nvPr/>
        </p:nvSpPr>
        <p:spPr>
          <a:xfrm>
            <a:off x="731520" y="893096"/>
            <a:ext cx="3972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강원지역 입학생 수와 소비매출액 분석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F3DB69-DE1F-4956-B5EA-1830259815D2}"/>
              </a:ext>
            </a:extLst>
          </p:cNvPr>
          <p:cNvGrpSpPr/>
          <p:nvPr/>
        </p:nvGrpSpPr>
        <p:grpSpPr>
          <a:xfrm>
            <a:off x="731519" y="2433516"/>
            <a:ext cx="3790272" cy="1737112"/>
            <a:chOff x="726534" y="2885639"/>
            <a:chExt cx="2864248" cy="129905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910F46-0DA7-498A-BBC7-A531CF63F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6534" y="2885639"/>
              <a:ext cx="2864248" cy="937582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62BDF4A-6562-4401-BF3E-93DE1AB3D42A}"/>
                </a:ext>
              </a:extLst>
            </p:cNvPr>
            <p:cNvGrpSpPr/>
            <p:nvPr/>
          </p:nvGrpSpPr>
          <p:grpSpPr>
            <a:xfrm>
              <a:off x="726779" y="3856982"/>
              <a:ext cx="2365322" cy="327708"/>
              <a:chOff x="424584" y="3917153"/>
              <a:chExt cx="2365322" cy="327708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626DAB7-5136-4CB3-8065-9AEBE7DE57BD}"/>
                  </a:ext>
                </a:extLst>
              </p:cNvPr>
              <p:cNvSpPr/>
              <p:nvPr/>
            </p:nvSpPr>
            <p:spPr>
              <a:xfrm>
                <a:off x="602423" y="3922634"/>
                <a:ext cx="2187483" cy="322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강원지역 대형소매점 판매액을 입력해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데이터프레임을 생성한다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75FFD4C-988C-45CE-9C05-97EC43B2707B}"/>
                  </a:ext>
                </a:extLst>
              </p:cNvPr>
              <p:cNvSpPr/>
              <p:nvPr/>
            </p:nvSpPr>
            <p:spPr>
              <a:xfrm>
                <a:off x="424584" y="3917153"/>
                <a:ext cx="355678" cy="195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#1</a:t>
                </a: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D24C9C-B1BD-46D1-9CFB-06AC3B9C5479}"/>
              </a:ext>
            </a:extLst>
          </p:cNvPr>
          <p:cNvGrpSpPr/>
          <p:nvPr/>
        </p:nvGrpSpPr>
        <p:grpSpPr>
          <a:xfrm>
            <a:off x="725051" y="4389470"/>
            <a:ext cx="3817382" cy="2149784"/>
            <a:chOff x="3469341" y="4924557"/>
            <a:chExt cx="3817382" cy="214978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FEFB7F4-A111-42CB-B594-287615E45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96452" y="4924557"/>
              <a:ext cx="3790271" cy="1677341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E4CCEB6-5533-4DCA-8AF8-97A0A70B5337}"/>
                </a:ext>
              </a:extLst>
            </p:cNvPr>
            <p:cNvGrpSpPr/>
            <p:nvPr/>
          </p:nvGrpSpPr>
          <p:grpSpPr>
            <a:xfrm>
              <a:off x="3469341" y="6643454"/>
              <a:ext cx="2450608" cy="430887"/>
              <a:chOff x="381805" y="4583940"/>
              <a:chExt cx="2450608" cy="430887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0601B0C-35CF-420C-97E6-54E7A4CCB7F2}"/>
                  </a:ext>
                </a:extLst>
              </p:cNvPr>
              <p:cNvSpPr/>
              <p:nvPr/>
            </p:nvSpPr>
            <p:spPr>
              <a:xfrm>
                <a:off x="644930" y="4583940"/>
                <a:ext cx="218748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연도별 강원 지역 소비매출액을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그래프로 표현한다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40C85A26-3491-48B4-A646-B614ECCA2212}"/>
                  </a:ext>
                </a:extLst>
              </p:cNvPr>
              <p:cNvSpPr/>
              <p:nvPr/>
            </p:nvSpPr>
            <p:spPr>
              <a:xfrm>
                <a:off x="381805" y="4583940"/>
                <a:ext cx="35567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279323-3D1E-4F58-81A6-521531DB1C1E}"/>
              </a:ext>
            </a:extLst>
          </p:cNvPr>
          <p:cNvGrpSpPr/>
          <p:nvPr/>
        </p:nvGrpSpPr>
        <p:grpSpPr>
          <a:xfrm>
            <a:off x="6400800" y="2658644"/>
            <a:ext cx="3790271" cy="3517141"/>
            <a:chOff x="6167887" y="3614584"/>
            <a:chExt cx="3790271" cy="351714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F4CD6D-7381-41E8-9CEA-E57F26A4E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7887" y="3614584"/>
              <a:ext cx="3790271" cy="2409146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1F323DF-4CDC-447E-8E9C-095D76C4F0C2}"/>
                </a:ext>
              </a:extLst>
            </p:cNvPr>
            <p:cNvGrpSpPr/>
            <p:nvPr/>
          </p:nvGrpSpPr>
          <p:grpSpPr>
            <a:xfrm>
              <a:off x="6167887" y="6023729"/>
              <a:ext cx="3783864" cy="1107996"/>
              <a:chOff x="228684" y="3964215"/>
              <a:chExt cx="3783864" cy="1107996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35F42B7-D084-4269-8C3F-CBFED535AE49}"/>
                  </a:ext>
                </a:extLst>
              </p:cNvPr>
              <p:cNvSpPr/>
              <p:nvPr/>
            </p:nvSpPr>
            <p:spPr>
              <a:xfrm>
                <a:off x="493626" y="3964215"/>
                <a:ext cx="3518922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2017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– 1,034,526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백만 원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2018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– 1,025,147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백만 원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2019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–    994,061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백만 원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지속적으로 감소하는 대입정원으로 인해 그래프가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2018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년 급격하게 내려가는 모습을 보임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9F4EF89-0545-4678-8B15-059186CF10C5}"/>
                  </a:ext>
                </a:extLst>
              </p:cNvPr>
              <p:cNvSpPr/>
              <p:nvPr/>
            </p:nvSpPr>
            <p:spPr>
              <a:xfrm>
                <a:off x="228684" y="3964215"/>
                <a:ext cx="355678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#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626BE1E-8859-426B-BE89-E59D5446670C}"/>
              </a:ext>
            </a:extLst>
          </p:cNvPr>
          <p:cNvSpPr txBox="1"/>
          <p:nvPr/>
        </p:nvSpPr>
        <p:spPr>
          <a:xfrm>
            <a:off x="11544347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18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순서도: 문서 12">
            <a:extLst>
              <a:ext uri="{FF2B5EF4-FFF2-40B4-BE49-F238E27FC236}">
                <a16:creationId xmlns:a16="http://schemas.microsoft.com/office/drawing/2014/main" id="{74AFBB2E-FD01-4276-9C1B-3169C18084F5}"/>
              </a:ext>
            </a:extLst>
          </p:cNvPr>
          <p:cNvSpPr/>
          <p:nvPr/>
        </p:nvSpPr>
        <p:spPr>
          <a:xfrm>
            <a:off x="4704080" y="-563312"/>
            <a:ext cx="8403441" cy="177749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rgbClr val="D9E0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문서 12">
            <a:extLst>
              <a:ext uri="{FF2B5EF4-FFF2-40B4-BE49-F238E27FC236}">
                <a16:creationId xmlns:a16="http://schemas.microsoft.com/office/drawing/2014/main" id="{4BF2DDFE-FEB6-43F2-8655-D16DA5AA20B7}"/>
              </a:ext>
            </a:extLst>
          </p:cNvPr>
          <p:cNvSpPr/>
          <p:nvPr/>
        </p:nvSpPr>
        <p:spPr>
          <a:xfrm>
            <a:off x="6893757" y="-276018"/>
            <a:ext cx="5466053" cy="16945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19B612C-098A-4BFB-9413-FCE27967A7F7}"/>
              </a:ext>
            </a:extLst>
          </p:cNvPr>
          <p:cNvSpPr/>
          <p:nvPr/>
        </p:nvSpPr>
        <p:spPr>
          <a:xfrm>
            <a:off x="10623918" y="1149237"/>
            <a:ext cx="147961" cy="147961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B3285CC-D01F-4BBA-8644-B5C6C0D7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223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0E5B318-BD17-45E5-84E6-9549F36B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7620" y="-213360"/>
            <a:ext cx="12199620" cy="81330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1EEEE0-CDBD-4764-9288-2AB8BF39B01F}"/>
              </a:ext>
            </a:extLst>
          </p:cNvPr>
          <p:cNvSpPr/>
          <p:nvPr/>
        </p:nvSpPr>
        <p:spPr>
          <a:xfrm>
            <a:off x="-7621" y="-114300"/>
            <a:ext cx="12192000" cy="7086600"/>
          </a:xfrm>
          <a:prstGeom prst="rect">
            <a:avLst/>
          </a:prstGeom>
          <a:gradFill flip="none" rotWithShape="1">
            <a:gsLst>
              <a:gs pos="51000">
                <a:schemeClr val="tx1">
                  <a:alpha val="60000"/>
                </a:schemeClr>
              </a:gs>
              <a:gs pos="30000">
                <a:srgbClr val="000000">
                  <a:alpha val="85000"/>
                </a:srgbClr>
              </a:gs>
              <a:gs pos="0">
                <a:schemeClr val="tx1"/>
              </a:gs>
              <a:gs pos="100000">
                <a:schemeClr val="tx1">
                  <a:lumMod val="65000"/>
                  <a:lumOff val="35000"/>
                  <a:alpha val="2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43D15-331D-49C9-BE46-CB4F26E1AFBA}"/>
              </a:ext>
            </a:extLst>
          </p:cNvPr>
          <p:cNvSpPr txBox="1"/>
          <p:nvPr/>
        </p:nvSpPr>
        <p:spPr>
          <a:xfrm>
            <a:off x="11658694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06BE7C-9E0E-4500-8A49-CAB4DD6CEF8F}"/>
              </a:ext>
            </a:extLst>
          </p:cNvPr>
          <p:cNvSpPr txBox="1"/>
          <p:nvPr/>
        </p:nvSpPr>
        <p:spPr>
          <a:xfrm>
            <a:off x="872214" y="4352873"/>
            <a:ext cx="10432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‘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대입정원 감소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’</a:t>
            </a:r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 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대학 주변 상권에 큰 영향을 미친다</a:t>
            </a: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C6D2A-32CB-441B-8A40-18DA01C9FE05}"/>
              </a:ext>
            </a:extLst>
          </p:cNvPr>
          <p:cNvSpPr txBox="1"/>
          <p:nvPr/>
        </p:nvSpPr>
        <p:spPr>
          <a:xfrm>
            <a:off x="1122366" y="525593"/>
            <a:ext cx="312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{</a:t>
            </a:r>
            <a:r>
              <a:rPr lang="en-US" altLang="ko-KR" sz="2800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저출산</a:t>
            </a:r>
            <a:r>
              <a:rPr lang="ko-KR" altLang="en-US" sz="2800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}</a:t>
            </a:r>
          </a:p>
          <a:p>
            <a:pPr algn="ctr"/>
            <a:endParaRPr lang="en-US" altLang="ko-KR" sz="1050" b="1" dirty="0">
              <a:ln w="0"/>
              <a:solidFill>
                <a:srgbClr val="F5F2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0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: </a:t>
            </a:r>
            <a:r>
              <a:rPr lang="ko-KR" altLang="en-US" sz="1400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학령인구 감소</a:t>
            </a:r>
            <a:endParaRPr lang="en-US" altLang="ko-KR" sz="2000" dirty="0">
              <a:ln w="0"/>
              <a:solidFill>
                <a:srgbClr val="F5F2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08F20-42EE-4D2D-9DC3-5996EF72E0D9}"/>
              </a:ext>
            </a:extLst>
          </p:cNvPr>
          <p:cNvSpPr txBox="1"/>
          <p:nvPr/>
        </p:nvSpPr>
        <p:spPr>
          <a:xfrm>
            <a:off x="4531360" y="1544566"/>
            <a:ext cx="312928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{</a:t>
            </a:r>
            <a:r>
              <a:rPr lang="en-US" altLang="ko-KR" sz="2800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수도권 집중화</a:t>
            </a:r>
            <a:r>
              <a:rPr lang="ko-KR" altLang="en-US" sz="2800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}</a:t>
            </a:r>
          </a:p>
          <a:p>
            <a:pPr algn="ctr"/>
            <a:endParaRPr lang="en-US" altLang="ko-KR" sz="1050" b="1" dirty="0">
              <a:ln w="0"/>
              <a:solidFill>
                <a:srgbClr val="F5F2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0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: </a:t>
            </a:r>
            <a:r>
              <a:rPr lang="ko-KR" altLang="en-US" sz="1400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지방 대학 입학생 수 감소</a:t>
            </a:r>
            <a:endParaRPr lang="en-US" altLang="ko-KR" sz="2000" dirty="0">
              <a:ln w="0"/>
              <a:solidFill>
                <a:srgbClr val="F5F2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CE9AB9-5DA8-4628-93D2-304D86ED8F2F}"/>
              </a:ext>
            </a:extLst>
          </p:cNvPr>
          <p:cNvSpPr txBox="1"/>
          <p:nvPr/>
        </p:nvSpPr>
        <p:spPr>
          <a:xfrm>
            <a:off x="7940354" y="537134"/>
            <a:ext cx="312928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{</a:t>
            </a:r>
            <a:r>
              <a:rPr lang="en-US" altLang="ko-KR" sz="2800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ko-KR" altLang="en-US" sz="28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대입정원 감소 </a:t>
            </a:r>
            <a:r>
              <a:rPr lang="en-US" altLang="ko-KR" sz="28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}</a:t>
            </a:r>
          </a:p>
          <a:p>
            <a:pPr algn="ctr"/>
            <a:endParaRPr lang="en-US" altLang="ko-KR" sz="1050" b="1" dirty="0">
              <a:ln w="0"/>
              <a:solidFill>
                <a:srgbClr val="F5F2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굴림" panose="020B0600000101010101" pitchFamily="50" charset="-127"/>
              <a:ea typeface="굴림" panose="020B0600000101010101" pitchFamily="50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14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: </a:t>
            </a:r>
            <a:r>
              <a:rPr lang="ko-KR" altLang="en-US" sz="1400" b="1" dirty="0">
                <a:ln w="0"/>
                <a:solidFill>
                  <a:srgbClr val="F5F2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폐교 또는 통폐합</a:t>
            </a:r>
            <a:endParaRPr lang="en-US" altLang="ko-KR" sz="1400" dirty="0">
              <a:ln w="0"/>
              <a:solidFill>
                <a:srgbClr val="F5F2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8D26F6-5080-452F-8117-EB5FE4BB7B27}"/>
              </a:ext>
            </a:extLst>
          </p:cNvPr>
          <p:cNvSpPr/>
          <p:nvPr/>
        </p:nvSpPr>
        <p:spPr>
          <a:xfrm rot="16200000">
            <a:off x="6066906" y="2855224"/>
            <a:ext cx="58188" cy="4945265"/>
          </a:xfrm>
          <a:prstGeom prst="rect">
            <a:avLst/>
          </a:prstGeom>
          <a:gradFill>
            <a:gsLst>
              <a:gs pos="47000">
                <a:srgbClr val="42182A"/>
              </a:gs>
              <a:gs pos="0">
                <a:srgbClr val="1785A9"/>
              </a:gs>
              <a:gs pos="100000">
                <a:srgbClr val="AF241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28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12D7C1-0215-483E-9FD4-9D183A2F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84C64DA-628E-4ADF-B3C3-003511B7C120}"/>
              </a:ext>
            </a:extLst>
          </p:cNvPr>
          <p:cNvGrpSpPr/>
          <p:nvPr/>
        </p:nvGrpSpPr>
        <p:grpSpPr>
          <a:xfrm>
            <a:off x="-12326" y="3338090"/>
            <a:ext cx="12965695" cy="3519910"/>
            <a:chOff x="583714" y="91491"/>
            <a:chExt cx="12965695" cy="3519910"/>
          </a:xfrm>
        </p:grpSpPr>
        <p:pic>
          <p:nvPicPr>
            <p:cNvPr id="1025" name="그림 1024" descr="물, 해변, 서핑, 해양이(가) 표시된 사진&#10;&#10;자동 생성된 설명">
              <a:extLst>
                <a:ext uri="{FF2B5EF4-FFF2-40B4-BE49-F238E27FC236}">
                  <a16:creationId xmlns:a16="http://schemas.microsoft.com/office/drawing/2014/main" id="{E1294CFE-3EA9-4628-81F3-BC33C0AC7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583714" y="200427"/>
              <a:ext cx="12216652" cy="3410974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2000">
                  <a:schemeClr val="bg1">
                    <a:alpha val="7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rect">
                <a:fillToRect l="100000" t="100000"/>
              </a:path>
            </a:gradFill>
          </p:spPr>
        </p:pic>
        <p:sp>
          <p:nvSpPr>
            <p:cNvPr id="1030" name="직사각형 1029">
              <a:extLst>
                <a:ext uri="{FF2B5EF4-FFF2-40B4-BE49-F238E27FC236}">
                  <a16:creationId xmlns:a16="http://schemas.microsoft.com/office/drawing/2014/main" id="{0765CD51-1C2C-4227-952E-5E289F5651FC}"/>
                </a:ext>
              </a:extLst>
            </p:cNvPr>
            <p:cNvSpPr/>
            <p:nvPr/>
          </p:nvSpPr>
          <p:spPr>
            <a:xfrm rot="21575644">
              <a:off x="608336" y="91491"/>
              <a:ext cx="12941073" cy="3516653"/>
            </a:xfrm>
            <a:prstGeom prst="rect">
              <a:avLst/>
            </a:prstGeom>
            <a:gradFill flip="none" rotWithShape="1">
              <a:gsLst>
                <a:gs pos="100000">
                  <a:srgbClr val="F6F1D6"/>
                </a:gs>
                <a:gs pos="0">
                  <a:srgbClr val="F6F1D6">
                    <a:alpha val="0"/>
                  </a:srgbClr>
                </a:gs>
                <a:gs pos="66000">
                  <a:srgbClr val="F6F1D6">
                    <a:alpha val="30000"/>
                  </a:srgbClr>
                </a:gs>
              </a:gsLst>
              <a:path path="rect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6EAD9AF-8410-48CD-AC82-AE9C3AF58FD9}"/>
              </a:ext>
            </a:extLst>
          </p:cNvPr>
          <p:cNvGrpSpPr/>
          <p:nvPr/>
        </p:nvGrpSpPr>
        <p:grpSpPr>
          <a:xfrm>
            <a:off x="1275003" y="892463"/>
            <a:ext cx="865995" cy="973552"/>
            <a:chOff x="2836835" y="2940865"/>
            <a:chExt cx="865995" cy="9735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CB5FC5-99E1-48DB-88DB-DD2681625D71}"/>
                </a:ext>
              </a:extLst>
            </p:cNvPr>
            <p:cNvSpPr txBox="1"/>
            <p:nvPr/>
          </p:nvSpPr>
          <p:spPr>
            <a:xfrm>
              <a:off x="2836835" y="2940865"/>
              <a:ext cx="8659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178BA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01</a:t>
              </a:r>
              <a:endParaRPr lang="ko-KR" altLang="en-US" sz="3000" dirty="0">
                <a:solidFill>
                  <a:srgbClr val="178B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6C1254-46F9-40B0-810A-01BF555C9422}"/>
                </a:ext>
              </a:extLst>
            </p:cNvPr>
            <p:cNvSpPr txBox="1"/>
            <p:nvPr/>
          </p:nvSpPr>
          <p:spPr>
            <a:xfrm>
              <a:off x="2865983" y="3421974"/>
              <a:ext cx="75854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defRPr>
              </a:lvl1pPr>
            </a:lstStyle>
            <a:p>
              <a:r>
                <a:rPr lang="ko-KR" altLang="en-US" sz="2600" b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개요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F470B2B-0402-4511-9F62-2F79AFDBFDE6}"/>
              </a:ext>
            </a:extLst>
          </p:cNvPr>
          <p:cNvGrpSpPr/>
          <p:nvPr/>
        </p:nvGrpSpPr>
        <p:grpSpPr>
          <a:xfrm>
            <a:off x="3541353" y="1523511"/>
            <a:ext cx="1415772" cy="1337634"/>
            <a:chOff x="2433726" y="2980584"/>
            <a:chExt cx="1415772" cy="133763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F52A3B-AAB9-4699-990B-BA5EDC455E01}"/>
                </a:ext>
              </a:extLst>
            </p:cNvPr>
            <p:cNvSpPr txBox="1"/>
            <p:nvPr/>
          </p:nvSpPr>
          <p:spPr>
            <a:xfrm>
              <a:off x="2708614" y="2980584"/>
              <a:ext cx="8659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178BA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02</a:t>
              </a:r>
              <a:endParaRPr lang="ko-KR" altLang="en-US" sz="3000" dirty="0">
                <a:solidFill>
                  <a:srgbClr val="178B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A92BA1-82DE-4B33-AF87-81AE50D4EB8A}"/>
                </a:ext>
              </a:extLst>
            </p:cNvPr>
            <p:cNvSpPr txBox="1"/>
            <p:nvPr/>
          </p:nvSpPr>
          <p:spPr>
            <a:xfrm>
              <a:off x="2433726" y="3425666"/>
              <a:ext cx="141577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defRPr>
              </a:lvl1pPr>
            </a:lstStyle>
            <a:p>
              <a:pPr algn="ctr"/>
              <a:r>
                <a:rPr lang="ko-KR" altLang="en-US" sz="2600" b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입학생 수</a:t>
              </a:r>
              <a:endParaRPr lang="en-US" altLang="ko-KR" sz="2600" b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2600" b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파악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B1D1AD7-292F-4085-A66A-B56FD026FFCE}"/>
              </a:ext>
            </a:extLst>
          </p:cNvPr>
          <p:cNvGrpSpPr/>
          <p:nvPr/>
        </p:nvGrpSpPr>
        <p:grpSpPr>
          <a:xfrm>
            <a:off x="6644813" y="892463"/>
            <a:ext cx="1415772" cy="1337634"/>
            <a:chOff x="2433727" y="2980584"/>
            <a:chExt cx="1415772" cy="133763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CB0DDF-9FCE-4102-B8A7-4090127679A5}"/>
                </a:ext>
              </a:extLst>
            </p:cNvPr>
            <p:cNvSpPr txBox="1"/>
            <p:nvPr/>
          </p:nvSpPr>
          <p:spPr>
            <a:xfrm>
              <a:off x="2708614" y="2980584"/>
              <a:ext cx="8659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178BA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03</a:t>
              </a:r>
              <a:endParaRPr lang="ko-KR" altLang="en-US" sz="3000" dirty="0">
                <a:solidFill>
                  <a:srgbClr val="178B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DDCF62-8380-4E6A-9E78-CA7284CC2AAE}"/>
                </a:ext>
              </a:extLst>
            </p:cNvPr>
            <p:cNvSpPr txBox="1"/>
            <p:nvPr/>
          </p:nvSpPr>
          <p:spPr>
            <a:xfrm>
              <a:off x="2433727" y="3425666"/>
              <a:ext cx="141577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defRPr>
              </a:lvl1pPr>
            </a:lstStyle>
            <a:p>
              <a:pPr algn="ctr"/>
              <a:r>
                <a:rPr lang="ko-KR" altLang="en-US" sz="2600" b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 경제</a:t>
              </a:r>
              <a:endParaRPr lang="en-US" altLang="ko-KR" sz="2600" b="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2600" b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파악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568FF6F-42FE-4C38-AB93-276BC6B64279}"/>
              </a:ext>
            </a:extLst>
          </p:cNvPr>
          <p:cNvGrpSpPr/>
          <p:nvPr/>
        </p:nvGrpSpPr>
        <p:grpSpPr>
          <a:xfrm>
            <a:off x="10023162" y="1923208"/>
            <a:ext cx="865995" cy="891358"/>
            <a:chOff x="2708614" y="2980584"/>
            <a:chExt cx="865995" cy="89135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92CE36-E280-41D7-B673-081AA394D4D6}"/>
                </a:ext>
              </a:extLst>
            </p:cNvPr>
            <p:cNvSpPr txBox="1"/>
            <p:nvPr/>
          </p:nvSpPr>
          <p:spPr>
            <a:xfrm>
              <a:off x="2708614" y="2980584"/>
              <a:ext cx="8659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178BA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04</a:t>
              </a:r>
              <a:endParaRPr lang="ko-KR" altLang="en-US" sz="3000" dirty="0">
                <a:solidFill>
                  <a:srgbClr val="178B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BAAA29-0283-4F18-9A91-D6BE4F214734}"/>
                </a:ext>
              </a:extLst>
            </p:cNvPr>
            <p:cNvSpPr txBox="1"/>
            <p:nvPr/>
          </p:nvSpPr>
          <p:spPr>
            <a:xfrm>
              <a:off x="2796008" y="3425666"/>
              <a:ext cx="691215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400" b="1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defRPr>
              </a:lvl1pPr>
            </a:lstStyle>
            <a:p>
              <a:pPr algn="ctr"/>
              <a:r>
                <a:rPr lang="ko-KR" altLang="en-US" sz="2300" b="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결론</a:t>
              </a:r>
            </a:p>
          </p:txBody>
        </p:sp>
      </p:grp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A39E2E2A-5787-4FA7-BED5-B7F77575C2B7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2062692" y="1619794"/>
            <a:ext cx="1478661" cy="795075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E12E9E29-96FE-42D4-9F2D-7384C0176FCD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4957125" y="1523511"/>
            <a:ext cx="1687688" cy="891358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CC7DA503-9DF5-4569-B355-8F799BBF17C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198788" y="1661561"/>
            <a:ext cx="1911768" cy="92986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1983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tx1">
                <a:lumMod val="60000"/>
              </a:schemeClr>
            </a:gs>
            <a:gs pos="100000">
              <a:schemeClr val="tx1">
                <a:alpha val="76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 descr="과일, 베리이(가) 표시된 사진&#10;&#10;자동 생성된 설명">
            <a:extLst>
              <a:ext uri="{FF2B5EF4-FFF2-40B4-BE49-F238E27FC236}">
                <a16:creationId xmlns:a16="http://schemas.microsoft.com/office/drawing/2014/main" id="{D880F76A-3651-4A0D-882C-D3BE06A94D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945848" flipH="1">
            <a:off x="8637285" y="5239676"/>
            <a:ext cx="1000128" cy="1156965"/>
          </a:xfrm>
          <a:prstGeom prst="rect">
            <a:avLst/>
          </a:prstGeom>
        </p:spPr>
      </p:pic>
      <p:pic>
        <p:nvPicPr>
          <p:cNvPr id="27" name="그림 26" descr="과일, 베리이(가) 표시된 사진&#10;&#10;자동 생성된 설명">
            <a:extLst>
              <a:ext uri="{FF2B5EF4-FFF2-40B4-BE49-F238E27FC236}">
                <a16:creationId xmlns:a16="http://schemas.microsoft.com/office/drawing/2014/main" id="{15D58240-8962-4018-B524-8A70125BC1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50450">
            <a:off x="7247178" y="5039463"/>
            <a:ext cx="2217420" cy="256514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3B69517-8BEA-4FED-90D1-60EE4AEC8403}"/>
              </a:ext>
            </a:extLst>
          </p:cNvPr>
          <p:cNvSpPr/>
          <p:nvPr/>
        </p:nvSpPr>
        <p:spPr>
          <a:xfrm>
            <a:off x="796290" y="5360670"/>
            <a:ext cx="1015515" cy="9982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94914DF-ADF6-4DB3-8165-8F800E70A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162092">
            <a:off x="-828485" y="4484834"/>
            <a:ext cx="4053327" cy="2808672"/>
          </a:xfrm>
          <a:prstGeom prst="rect">
            <a:avLst/>
          </a:prstGeom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7F9EB4F-6B81-42D9-9AE6-394E2301F29E}"/>
              </a:ext>
            </a:extLst>
          </p:cNvPr>
          <p:cNvSpPr txBox="1"/>
          <p:nvPr/>
        </p:nvSpPr>
        <p:spPr>
          <a:xfrm>
            <a:off x="6162140" y="4071085"/>
            <a:ext cx="1928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∙ 문 닫은 상가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78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곳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33D0E4-F0E8-41C9-BCCB-7F5AA0FC55DA}"/>
              </a:ext>
            </a:extLst>
          </p:cNvPr>
          <p:cNvSpPr txBox="1"/>
          <p:nvPr/>
        </p:nvSpPr>
        <p:spPr>
          <a:xfrm>
            <a:off x="8858705" y="4637590"/>
            <a:ext cx="1928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∙ 높은 당도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7FA85-90D5-4D12-A2FB-A16904E52C53}"/>
              </a:ext>
            </a:extLst>
          </p:cNvPr>
          <p:cNvSpPr txBox="1"/>
          <p:nvPr/>
        </p:nvSpPr>
        <p:spPr>
          <a:xfrm>
            <a:off x="1345693" y="3571895"/>
            <a:ext cx="1475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D4BB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폐허가 된 학교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E3137-4225-4260-B5E4-ACD24D6CD1DE}"/>
              </a:ext>
            </a:extLst>
          </p:cNvPr>
          <p:cNvSpPr txBox="1"/>
          <p:nvPr/>
        </p:nvSpPr>
        <p:spPr>
          <a:xfrm>
            <a:off x="3003322" y="4251855"/>
            <a:ext cx="1475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solidFill>
                  <a:srgbClr val="F5F2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solidFill>
                  <a:srgbClr val="D4BB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원룸 </a:t>
            </a:r>
            <a:r>
              <a:rPr lang="ko-KR" altLang="en-US" dirty="0" err="1">
                <a:solidFill>
                  <a:srgbClr val="D4BB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공실률</a:t>
            </a:r>
            <a:r>
              <a:rPr lang="ko-KR" altLang="en-US" dirty="0">
                <a:solidFill>
                  <a:srgbClr val="D4BB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D4BB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80%</a:t>
            </a:r>
            <a:endParaRPr lang="ko-KR" altLang="en-US" dirty="0">
              <a:solidFill>
                <a:srgbClr val="D4BBA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BB7F54-B26E-48BF-83A2-88BBFE77136A}"/>
              </a:ext>
            </a:extLst>
          </p:cNvPr>
          <p:cNvSpPr txBox="1"/>
          <p:nvPr/>
        </p:nvSpPr>
        <p:spPr>
          <a:xfrm>
            <a:off x="8410735" y="4644683"/>
            <a:ext cx="1475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solidFill>
                  <a:srgbClr val="D4BBA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창희딸기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2E08493-6978-4490-B7C5-CE125A866BD7}"/>
              </a:ext>
            </a:extLst>
          </p:cNvPr>
          <p:cNvSpPr txBox="1"/>
          <p:nvPr/>
        </p:nvSpPr>
        <p:spPr>
          <a:xfrm>
            <a:off x="5066342" y="4065076"/>
            <a:ext cx="1475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1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>
                <a:solidFill>
                  <a:srgbClr val="D4BBA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상가 폐업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0394C5-EE70-47E9-A6A5-8B03B6DB8BA7}"/>
              </a:ext>
            </a:extLst>
          </p:cNvPr>
          <p:cNvSpPr/>
          <p:nvPr/>
        </p:nvSpPr>
        <p:spPr>
          <a:xfrm>
            <a:off x="3484160" y="1091917"/>
            <a:ext cx="5208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조선일보명조" panose="02030304000000000000" pitchFamily="18" charset="-127"/>
              </a:rPr>
              <a:t>서남대학교</a:t>
            </a: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6DBD1E1-B0F4-4863-9D6C-F70DFEDB74A3}"/>
              </a:ext>
            </a:extLst>
          </p:cNvPr>
          <p:cNvSpPr/>
          <p:nvPr/>
        </p:nvSpPr>
        <p:spPr>
          <a:xfrm>
            <a:off x="453964" y="3703320"/>
            <a:ext cx="1040486" cy="1010920"/>
          </a:xfrm>
          <a:custGeom>
            <a:avLst/>
            <a:gdLst>
              <a:gd name="connsiteX0" fmla="*/ 782320 w 782320"/>
              <a:gd name="connsiteY0" fmla="*/ 0 h 1010920"/>
              <a:gd name="connsiteX1" fmla="*/ 294640 w 782320"/>
              <a:gd name="connsiteY1" fmla="*/ 10160 h 1010920"/>
              <a:gd name="connsiteX2" fmla="*/ 0 w 782320"/>
              <a:gd name="connsiteY2" fmla="*/ 1010920 h 1010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2320" h="1010920">
                <a:moveTo>
                  <a:pt x="782320" y="0"/>
                </a:moveTo>
                <a:lnTo>
                  <a:pt x="294640" y="10160"/>
                </a:lnTo>
                <a:lnTo>
                  <a:pt x="0" y="101092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8D55F56-3968-48B1-AFF0-852049BD1A57}"/>
              </a:ext>
            </a:extLst>
          </p:cNvPr>
          <p:cNvSpPr/>
          <p:nvPr/>
        </p:nvSpPr>
        <p:spPr>
          <a:xfrm>
            <a:off x="7930410" y="4768395"/>
            <a:ext cx="788331" cy="1078888"/>
          </a:xfrm>
          <a:custGeom>
            <a:avLst/>
            <a:gdLst>
              <a:gd name="connsiteX0" fmla="*/ 0 w 680720"/>
              <a:gd name="connsiteY0" fmla="*/ 1173480 h 1173480"/>
              <a:gd name="connsiteX1" fmla="*/ 0 w 680720"/>
              <a:gd name="connsiteY1" fmla="*/ 1173480 h 1173480"/>
              <a:gd name="connsiteX2" fmla="*/ 320040 w 680720"/>
              <a:gd name="connsiteY2" fmla="*/ 5080 h 1173480"/>
              <a:gd name="connsiteX3" fmla="*/ 680720 w 680720"/>
              <a:gd name="connsiteY3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720" h="1173480">
                <a:moveTo>
                  <a:pt x="0" y="1173480"/>
                </a:moveTo>
                <a:lnTo>
                  <a:pt x="0" y="1173480"/>
                </a:lnTo>
                <a:lnTo>
                  <a:pt x="320040" y="5080"/>
                </a:lnTo>
                <a:lnTo>
                  <a:pt x="680720" y="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832AA-78B6-4897-8F70-A78B72615471}"/>
              </a:ext>
            </a:extLst>
          </p:cNvPr>
          <p:cNvSpPr txBox="1"/>
          <p:nvPr/>
        </p:nvSpPr>
        <p:spPr>
          <a:xfrm>
            <a:off x="1811805" y="1773023"/>
            <a:ext cx="880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6F1D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: </a:t>
            </a:r>
            <a:r>
              <a:rPr lang="ko-KR" altLang="en-US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전라북도 남원시 위치</a:t>
            </a:r>
            <a:r>
              <a:rPr lang="en-US" altLang="ko-KR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, 2018</a:t>
            </a:r>
            <a:r>
              <a:rPr lang="ko-KR" altLang="en-US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년 </a:t>
            </a:r>
            <a:r>
              <a:rPr lang="en-US" altLang="ko-KR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2</a:t>
            </a:r>
            <a:r>
              <a:rPr lang="ko-KR" altLang="en-US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조선일보명조" panose="02030304000000000000" pitchFamily="18" charset="-127"/>
              </a:rPr>
              <a:t>월 폐교</a:t>
            </a:r>
            <a:endParaRPr lang="en-US" altLang="ko-KR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46FC31-DD5D-437C-B43F-83D98778E190}"/>
              </a:ext>
            </a:extLst>
          </p:cNvPr>
          <p:cNvSpPr txBox="1"/>
          <p:nvPr/>
        </p:nvSpPr>
        <p:spPr>
          <a:xfrm>
            <a:off x="1631897" y="2102483"/>
            <a:ext cx="9342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서남대 학생들이 남원지역에 소비하는 </a:t>
            </a:r>
            <a:endParaRPr lang="en-US" altLang="ko-KR" sz="2800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8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한 해 소비액은 약 </a:t>
            </a:r>
            <a:r>
              <a:rPr lang="en-US" altLang="ko-KR" sz="28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100</a:t>
            </a:r>
            <a:r>
              <a:rPr lang="ko-KR" altLang="en-US" sz="28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조선일보명조" panose="02030304000000000000" pitchFamily="18" charset="-127"/>
              </a:rPr>
              <a:t>억 원</a:t>
            </a:r>
            <a:endParaRPr lang="en-US" altLang="ko-KR" sz="2800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조선일보명조" panose="02030304000000000000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D0387C3-9A0E-40FF-8E00-919520BDD7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3678">
            <a:off x="2251033" y="5083982"/>
            <a:ext cx="2752815" cy="2667664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17C852C4-5AAB-4B11-AFDC-0A63AAD9C1C5}"/>
              </a:ext>
            </a:extLst>
          </p:cNvPr>
          <p:cNvSpPr/>
          <p:nvPr/>
        </p:nvSpPr>
        <p:spPr>
          <a:xfrm>
            <a:off x="3272975" y="4572150"/>
            <a:ext cx="464820" cy="905371"/>
          </a:xfrm>
          <a:custGeom>
            <a:avLst/>
            <a:gdLst>
              <a:gd name="connsiteX0" fmla="*/ 457200 w 464820"/>
              <a:gd name="connsiteY0" fmla="*/ 0 h 586740"/>
              <a:gd name="connsiteX1" fmla="*/ 464820 w 464820"/>
              <a:gd name="connsiteY1" fmla="*/ 579120 h 586740"/>
              <a:gd name="connsiteX2" fmla="*/ 0 w 464820"/>
              <a:gd name="connsiteY2" fmla="*/ 586740 h 58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820" h="586740">
                <a:moveTo>
                  <a:pt x="457200" y="0"/>
                </a:moveTo>
                <a:lnTo>
                  <a:pt x="464820" y="579120"/>
                </a:lnTo>
                <a:lnTo>
                  <a:pt x="0" y="586740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F82E01A-AC93-4125-863C-1E4220374F40}"/>
              </a:ext>
            </a:extLst>
          </p:cNvPr>
          <p:cNvCxnSpPr>
            <a:cxnSpLocks/>
          </p:cNvCxnSpPr>
          <p:nvPr/>
        </p:nvCxnSpPr>
        <p:spPr>
          <a:xfrm flipV="1">
            <a:off x="5806440" y="4442769"/>
            <a:ext cx="0" cy="14627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4E0F94D0-E79D-4FE5-9942-2E67F62DE0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279388">
            <a:off x="4523793" y="4664877"/>
            <a:ext cx="3994486" cy="24628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A734A4E-7A7D-4138-8BF4-31E74D8D0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793286">
            <a:off x="7900345" y="4235975"/>
            <a:ext cx="5676522" cy="398145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148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622047-CB39-4247-B0E1-93CA2B82D2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6263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43D15-331D-49C9-BE46-CB4F26E1AFBA}"/>
              </a:ext>
            </a:extLst>
          </p:cNvPr>
          <p:cNvSpPr txBox="1"/>
          <p:nvPr/>
        </p:nvSpPr>
        <p:spPr>
          <a:xfrm>
            <a:off x="11658694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21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764E641-8B2F-4282-8A4B-B4EAFBCD94FD}"/>
              </a:ext>
            </a:extLst>
          </p:cNvPr>
          <p:cNvGrpSpPr/>
          <p:nvPr/>
        </p:nvGrpSpPr>
        <p:grpSpPr>
          <a:xfrm>
            <a:off x="487806" y="1160623"/>
            <a:ext cx="6858598" cy="5029196"/>
            <a:chOff x="2697480" y="1388982"/>
            <a:chExt cx="6858598" cy="50291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A06D3A-D4DA-4501-A772-555DF9FE5268}"/>
                </a:ext>
              </a:extLst>
            </p:cNvPr>
            <p:cNvSpPr txBox="1"/>
            <p:nvPr/>
          </p:nvSpPr>
          <p:spPr>
            <a:xfrm>
              <a:off x="4534327" y="3453065"/>
              <a:ext cx="344869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600" spc="300" dirty="0">
                  <a:solidFill>
                    <a:schemeClr val="tx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대학 폐교가 지역사회 경제에 </a:t>
              </a:r>
              <a:endParaRPr lang="en-US" altLang="ko-KR" sz="1600" spc="300" dirty="0">
                <a:solidFill>
                  <a:schemeClr val="tx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600" spc="300" dirty="0">
                  <a:solidFill>
                    <a:schemeClr val="tx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얼마나 큰 영향을 끼치는지 </a:t>
              </a:r>
              <a:endParaRPr lang="en-US" altLang="ko-KR" sz="1600" spc="300" dirty="0">
                <a:solidFill>
                  <a:schemeClr val="tx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600" spc="300" dirty="0">
                  <a:solidFill>
                    <a:schemeClr val="tx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잘 알 수 있음</a:t>
              </a:r>
              <a:endParaRPr lang="en-US" altLang="ko-KR" sz="1600" spc="300" dirty="0">
                <a:solidFill>
                  <a:schemeClr val="tx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28A0D5C-CFF6-419C-A6A0-ABA75643EAD2}"/>
                </a:ext>
              </a:extLst>
            </p:cNvPr>
            <p:cNvGrpSpPr/>
            <p:nvPr/>
          </p:nvGrpSpPr>
          <p:grpSpPr>
            <a:xfrm>
              <a:off x="2697480" y="1388982"/>
              <a:ext cx="6797040" cy="1252846"/>
              <a:chOff x="2149313" y="1565639"/>
              <a:chExt cx="6797040" cy="125284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75CBCD3-6D9C-4D7C-B334-AE9D6A3D23F5}"/>
                  </a:ext>
                </a:extLst>
              </p:cNvPr>
              <p:cNvSpPr txBox="1"/>
              <p:nvPr/>
            </p:nvSpPr>
            <p:spPr>
              <a:xfrm>
                <a:off x="2867022" y="1565639"/>
                <a:ext cx="12595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Problem.</a:t>
                </a:r>
                <a:endParaRPr lang="ko-KR" altLang="en-US" sz="140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798924A-2B21-4622-942F-210FFBCB8FA2}"/>
                  </a:ext>
                </a:extLst>
              </p:cNvPr>
              <p:cNvGrpSpPr/>
              <p:nvPr/>
            </p:nvGrpSpPr>
            <p:grpSpPr>
              <a:xfrm>
                <a:off x="2149313" y="1753041"/>
                <a:ext cx="6797040" cy="1065444"/>
                <a:chOff x="2902697" y="1269542"/>
                <a:chExt cx="6797040" cy="1065444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1BDA51C-2779-4341-9076-DD3488B8A779}"/>
                    </a:ext>
                  </a:extLst>
                </p:cNvPr>
                <p:cNvSpPr txBox="1"/>
                <p:nvPr/>
              </p:nvSpPr>
              <p:spPr>
                <a:xfrm>
                  <a:off x="2902697" y="1627100"/>
                  <a:ext cx="679704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ko-KR" altLang="en-US" sz="4000" dirty="0">
                      <a:solidFill>
                        <a:schemeClr val="tx1">
                          <a:lumMod val="8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조선일보명조" panose="02030304000000000000" pitchFamily="18" charset="-127"/>
                    </a:rPr>
                    <a:t>몰락하는 지역 경제</a:t>
                  </a:r>
                </a:p>
              </p:txBody>
            </p: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3092734-2DA6-4CDE-B027-17ED5BB63BD6}"/>
                    </a:ext>
                  </a:extLst>
                </p:cNvPr>
                <p:cNvSpPr txBox="1"/>
                <p:nvPr/>
              </p:nvSpPr>
              <p:spPr>
                <a:xfrm>
                  <a:off x="4052264" y="1269542"/>
                  <a:ext cx="4884813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ko-KR" altLang="en-US" sz="2500" spc="600" dirty="0">
                      <a:solidFill>
                        <a:schemeClr val="tx1">
                          <a:lumMod val="85000"/>
                        </a:schemeClr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조선일보명조" panose="02030304000000000000" pitchFamily="18" charset="-127"/>
                    </a:rPr>
                    <a:t>대학교 폐교와 함께</a:t>
                  </a: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7A08F0-A5CE-4304-8F87-E96965689F78}"/>
                </a:ext>
              </a:extLst>
            </p:cNvPr>
            <p:cNvSpPr txBox="1"/>
            <p:nvPr/>
          </p:nvSpPr>
          <p:spPr>
            <a:xfrm>
              <a:off x="2759038" y="2935657"/>
              <a:ext cx="6797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600" spc="300" dirty="0">
                  <a:solidFill>
                    <a:schemeClr val="tx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서남대의 사례를 통해</a:t>
              </a:r>
              <a:r>
                <a:rPr lang="en-US" altLang="ko-KR" sz="1600" spc="300" dirty="0">
                  <a:solidFill>
                    <a:schemeClr val="tx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F42639-0232-4BCB-A408-E015C2E2D285}"/>
                </a:ext>
              </a:extLst>
            </p:cNvPr>
            <p:cNvSpPr txBox="1"/>
            <p:nvPr/>
          </p:nvSpPr>
          <p:spPr>
            <a:xfrm>
              <a:off x="4732313" y="4686778"/>
              <a:ext cx="2845297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1600" spc="300" dirty="0">
                  <a:solidFill>
                    <a:schemeClr val="tx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계속해서 감소하는 </a:t>
              </a:r>
              <a:endParaRPr lang="en-US" altLang="ko-KR" sz="1600" spc="300" dirty="0">
                <a:solidFill>
                  <a:schemeClr val="tx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1600" spc="300" dirty="0">
                  <a:solidFill>
                    <a:schemeClr val="tx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대학 </a:t>
              </a:r>
              <a:r>
                <a:rPr lang="ko-KR" altLang="en-US" sz="1600" spc="300" dirty="0" err="1">
                  <a:solidFill>
                    <a:schemeClr val="tx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충원율</a:t>
              </a:r>
              <a:endParaRPr lang="en-US" altLang="ko-KR" sz="1600" spc="300" dirty="0">
                <a:solidFill>
                  <a:schemeClr val="tx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A1A151-F873-484E-9CB1-697E98D0559D}"/>
                </a:ext>
              </a:extLst>
            </p:cNvPr>
            <p:cNvSpPr txBox="1"/>
            <p:nvPr/>
          </p:nvSpPr>
          <p:spPr>
            <a:xfrm>
              <a:off x="4534327" y="5510237"/>
              <a:ext cx="3246461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ko-KR" altLang="en-US" sz="2400" spc="600" dirty="0">
                  <a:solidFill>
                    <a:schemeClr val="tx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이젠 </a:t>
              </a:r>
              <a:r>
                <a:rPr lang="ko-KR" altLang="en-US" sz="2400" spc="600" dirty="0">
                  <a:solidFill>
                    <a:srgbClr val="D4BBA2"/>
                  </a:solidFill>
                  <a:effectLst>
                    <a:outerShdw blurRad="50800" dist="38100" dir="5400000" sx="106000" sy="106000" algn="t" rotWithShape="0">
                      <a:schemeClr val="tx1">
                        <a:lumMod val="75000"/>
                        <a:alpha val="40000"/>
                      </a:scheme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해결방안</a:t>
              </a:r>
              <a:endParaRPr lang="en-US" altLang="ko-KR" sz="2400" spc="600" dirty="0">
                <a:solidFill>
                  <a:schemeClr val="tx1">
                    <a:lumMod val="65000"/>
                  </a:schemeClr>
                </a:solidFill>
                <a:effectLst>
                  <a:outerShdw blurRad="50800" dist="38100" dir="5400000" sx="106000" sy="106000" algn="t" rotWithShape="0">
                    <a:schemeClr val="tx1">
                      <a:lumMod val="75000"/>
                      <a:alpha val="40000"/>
                    </a:scheme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>
                <a:spcAft>
                  <a:spcPts val="600"/>
                </a:spcAft>
              </a:pPr>
              <a:r>
                <a:rPr lang="ko-KR" altLang="en-US" sz="2400" spc="600" dirty="0">
                  <a:solidFill>
                    <a:schemeClr val="tx1">
                      <a:lumMod val="65000"/>
                    </a:schemeClr>
                  </a:solidFill>
                  <a:effectLst>
                    <a:outerShdw blurRad="50800" dist="38100" dir="5400000" sx="106000" sy="106000" algn="t" rotWithShape="0">
                      <a:schemeClr val="tx1">
                        <a:lumMod val="75000"/>
                        <a:alpha val="40000"/>
                      </a:schemeClr>
                    </a:outerShdw>
                  </a:effectLs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도입이</a:t>
              </a:r>
              <a:r>
                <a:rPr lang="ko-KR" altLang="en-US" sz="2400" spc="600" dirty="0">
                  <a:solidFill>
                    <a:schemeClr val="tx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시급하다</a:t>
              </a:r>
              <a:r>
                <a:rPr lang="en-US" altLang="ko-KR" sz="2400" spc="600" dirty="0">
                  <a:solidFill>
                    <a:schemeClr val="tx1">
                      <a:lumMod val="6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2400" spc="600" dirty="0">
                <a:solidFill>
                  <a:schemeClr val="tx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BFE4C9D-D5F7-4A27-98BB-0804456B5D3F}"/>
                </a:ext>
              </a:extLst>
            </p:cNvPr>
            <p:cNvCxnSpPr>
              <a:cxnSpLocks/>
            </p:cNvCxnSpPr>
            <p:nvPr/>
          </p:nvCxnSpPr>
          <p:spPr>
            <a:xfrm>
              <a:off x="5729669" y="5909545"/>
              <a:ext cx="1535084" cy="0"/>
            </a:xfrm>
            <a:prstGeom prst="line">
              <a:avLst/>
            </a:prstGeom>
            <a:ln w="12700">
              <a:solidFill>
                <a:srgbClr val="D4BB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A68E61F-A163-4FB7-8B63-6BBCF589D35E}"/>
                </a:ext>
              </a:extLst>
            </p:cNvPr>
            <p:cNvCxnSpPr>
              <a:cxnSpLocks/>
            </p:cNvCxnSpPr>
            <p:nvPr/>
          </p:nvCxnSpPr>
          <p:spPr>
            <a:xfrm>
              <a:off x="5861825" y="5956510"/>
              <a:ext cx="1264906" cy="0"/>
            </a:xfrm>
            <a:prstGeom prst="line">
              <a:avLst/>
            </a:prstGeom>
            <a:ln w="12700">
              <a:solidFill>
                <a:srgbClr val="D4BB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D27BA4B-E3DF-41C4-B74B-8A2A2444269F}"/>
              </a:ext>
            </a:extLst>
          </p:cNvPr>
          <p:cNvGrpSpPr/>
          <p:nvPr/>
        </p:nvGrpSpPr>
        <p:grpSpPr>
          <a:xfrm>
            <a:off x="7033551" y="1857482"/>
            <a:ext cx="4116882" cy="3389822"/>
            <a:chOff x="7927214" y="2127562"/>
            <a:chExt cx="3200322" cy="231864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6649964-3F45-46A9-A916-B419D0EBF764}"/>
                </a:ext>
              </a:extLst>
            </p:cNvPr>
            <p:cNvSpPr/>
            <p:nvPr/>
          </p:nvSpPr>
          <p:spPr>
            <a:xfrm>
              <a:off x="9417354" y="2127562"/>
              <a:ext cx="1710182" cy="1710182"/>
            </a:xfrm>
            <a:prstGeom prst="ellipse">
              <a:avLst/>
            </a:prstGeom>
            <a:solidFill>
              <a:schemeClr val="tx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12C58FD-9E7F-444F-9DEF-9070C4EE9388}"/>
                </a:ext>
              </a:extLst>
            </p:cNvPr>
            <p:cNvSpPr/>
            <p:nvPr/>
          </p:nvSpPr>
          <p:spPr>
            <a:xfrm>
              <a:off x="7927214" y="3781580"/>
              <a:ext cx="664627" cy="664627"/>
            </a:xfrm>
            <a:prstGeom prst="ellipse">
              <a:avLst/>
            </a:prstGeom>
            <a:pattFill prst="pct80">
              <a:fgClr>
                <a:schemeClr val="tx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6FC890D-5109-41D9-A5CA-5B4EE71EB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99970" y="2491576"/>
              <a:ext cx="2845297" cy="1622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003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00B08672-53EC-4BC9-98A4-497FAFC74991}"/>
              </a:ext>
            </a:extLst>
          </p:cNvPr>
          <p:cNvSpPr txBox="1"/>
          <p:nvPr/>
        </p:nvSpPr>
        <p:spPr>
          <a:xfrm>
            <a:off x="11544347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22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193473D-EE1C-4971-8ADC-FDD197B8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85856" y="476737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4E62117-E65B-4994-9D9C-BFC77CF92CF1}"/>
              </a:ext>
            </a:extLst>
          </p:cNvPr>
          <p:cNvGrpSpPr/>
          <p:nvPr/>
        </p:nvGrpSpPr>
        <p:grpSpPr>
          <a:xfrm>
            <a:off x="1757544" y="1924802"/>
            <a:ext cx="4338456" cy="3970950"/>
            <a:chOff x="1757544" y="1495386"/>
            <a:chExt cx="4338456" cy="397095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3D5ABAA-7B4B-4CBF-B746-76811C32301F}"/>
                </a:ext>
              </a:extLst>
            </p:cNvPr>
            <p:cNvGrpSpPr/>
            <p:nvPr/>
          </p:nvGrpSpPr>
          <p:grpSpPr>
            <a:xfrm rot="474654">
              <a:off x="2764301" y="2932040"/>
              <a:ext cx="2392585" cy="2023516"/>
              <a:chOff x="3656635" y="1725993"/>
              <a:chExt cx="4788061" cy="4049476"/>
            </a:xfrm>
          </p:grpSpPr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02961CA1-21CA-48C8-B5D6-3846E9A520B0}"/>
                  </a:ext>
                </a:extLst>
              </p:cNvPr>
              <p:cNvSpPr/>
              <p:nvPr/>
            </p:nvSpPr>
            <p:spPr>
              <a:xfrm>
                <a:off x="3747304" y="1725993"/>
                <a:ext cx="4697392" cy="4049476"/>
              </a:xfrm>
              <a:prstGeom prst="triangle">
                <a:avLst/>
              </a:prstGeom>
              <a:solidFill>
                <a:schemeClr val="bg1">
                  <a:alpha val="1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27F3E5ED-3898-45F8-AAA9-1063D6A9DED2}"/>
                  </a:ext>
                </a:extLst>
              </p:cNvPr>
              <p:cNvSpPr/>
              <p:nvPr/>
            </p:nvSpPr>
            <p:spPr>
              <a:xfrm rot="21215887">
                <a:off x="3656635" y="1725993"/>
                <a:ext cx="4697392" cy="4049476"/>
              </a:xfrm>
              <a:prstGeom prst="triangle">
                <a:avLst/>
              </a:prstGeom>
              <a:solidFill>
                <a:schemeClr val="bg1">
                  <a:alpha val="11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21948D7-705F-4481-9180-C0612CBD4C2B}"/>
                  </a:ext>
                </a:extLst>
              </p:cNvPr>
              <p:cNvSpPr/>
              <p:nvPr/>
            </p:nvSpPr>
            <p:spPr>
              <a:xfrm rot="20939820">
                <a:off x="3656635" y="1725993"/>
                <a:ext cx="4697392" cy="4049476"/>
              </a:xfrm>
              <a:prstGeom prst="triangle">
                <a:avLst/>
              </a:prstGeom>
              <a:solidFill>
                <a:schemeClr val="bg1">
                  <a:alpha val="22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D14A866-07CB-4BAD-BD3C-959310458892}"/>
                </a:ext>
              </a:extLst>
            </p:cNvPr>
            <p:cNvSpPr/>
            <p:nvPr/>
          </p:nvSpPr>
          <p:spPr>
            <a:xfrm>
              <a:off x="3609845" y="2081950"/>
              <a:ext cx="743221" cy="743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2FD979-D011-466F-940C-40E343C5254B}"/>
                </a:ext>
              </a:extLst>
            </p:cNvPr>
            <p:cNvSpPr txBox="1"/>
            <p:nvPr/>
          </p:nvSpPr>
          <p:spPr>
            <a:xfrm>
              <a:off x="3493297" y="2265915"/>
              <a:ext cx="9974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수도권 집중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분산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AAFB869-3068-49E1-8658-B4B992F703AE}"/>
                </a:ext>
              </a:extLst>
            </p:cNvPr>
            <p:cNvGrpSpPr/>
            <p:nvPr/>
          </p:nvGrpSpPr>
          <p:grpSpPr>
            <a:xfrm>
              <a:off x="5138033" y="4713188"/>
              <a:ext cx="957967" cy="743221"/>
              <a:chOff x="7150942" y="4289177"/>
              <a:chExt cx="1291511" cy="1001994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99764E16-E8B0-4EE6-9B03-D525ED7F5459}"/>
                  </a:ext>
                </a:extLst>
              </p:cNvPr>
              <p:cNvSpPr/>
              <p:nvPr/>
            </p:nvSpPr>
            <p:spPr>
              <a:xfrm>
                <a:off x="7295701" y="4289177"/>
                <a:ext cx="1001994" cy="10019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070C8B-642F-4D42-9A53-9F25180611FF}"/>
                  </a:ext>
                </a:extLst>
              </p:cNvPr>
              <p:cNvSpPr txBox="1"/>
              <p:nvPr/>
            </p:nvSpPr>
            <p:spPr>
              <a:xfrm>
                <a:off x="7150942" y="4496577"/>
                <a:ext cx="1291511" cy="580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잉여 부지</a:t>
                </a:r>
                <a:endParaRPr lang="en-US" altLang="ko-KR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ko-KR" altLang="en-US" sz="11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활용</a:t>
                </a:r>
              </a:p>
            </p:txBody>
          </p:sp>
        </p:grp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1F39229-8FB2-4DCC-B3A5-9A0515BF8EAB}"/>
                </a:ext>
              </a:extLst>
            </p:cNvPr>
            <p:cNvSpPr/>
            <p:nvPr/>
          </p:nvSpPr>
          <p:spPr>
            <a:xfrm>
              <a:off x="1816098" y="4723115"/>
              <a:ext cx="743221" cy="7432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4541B0-3B72-4843-9439-2ED6A078AC6F}"/>
                </a:ext>
              </a:extLst>
            </p:cNvPr>
            <p:cNvSpPr txBox="1"/>
            <p:nvPr/>
          </p:nvSpPr>
          <p:spPr>
            <a:xfrm>
              <a:off x="1757544" y="4895340"/>
              <a:ext cx="86032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대학 주변</a:t>
              </a:r>
              <a:endPara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상권 회복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421A6CF-C852-48C4-A946-E0DA261FA20A}"/>
                </a:ext>
              </a:extLst>
            </p:cNvPr>
            <p:cNvCxnSpPr>
              <a:cxnSpLocks/>
            </p:cNvCxnSpPr>
            <p:nvPr/>
          </p:nvCxnSpPr>
          <p:spPr>
            <a:xfrm>
              <a:off x="4741536" y="3629108"/>
              <a:ext cx="197291" cy="311572"/>
            </a:xfrm>
            <a:prstGeom prst="straightConnector1">
              <a:avLst/>
            </a:prstGeom>
            <a:ln w="44450">
              <a:solidFill>
                <a:srgbClr val="2F97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75E6C86-A59A-4BC1-BA6B-EB38F8ED0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2918" y="5327160"/>
              <a:ext cx="494606" cy="0"/>
            </a:xfrm>
            <a:prstGeom prst="straightConnector1">
              <a:avLst/>
            </a:prstGeom>
            <a:ln w="44450">
              <a:solidFill>
                <a:srgbClr val="2F97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342F866-FA23-4893-A1FA-EF0523031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0082" y="3618202"/>
              <a:ext cx="213303" cy="309743"/>
            </a:xfrm>
            <a:prstGeom prst="straightConnector1">
              <a:avLst/>
            </a:prstGeom>
            <a:ln w="44450">
              <a:solidFill>
                <a:srgbClr val="2F97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8DB03DE-BE1F-451C-AC4D-48FAF96F75E5}"/>
                </a:ext>
              </a:extLst>
            </p:cNvPr>
            <p:cNvCxnSpPr>
              <a:cxnSpLocks/>
            </p:cNvCxnSpPr>
            <p:nvPr/>
          </p:nvCxnSpPr>
          <p:spPr>
            <a:xfrm>
              <a:off x="3996680" y="1495386"/>
              <a:ext cx="0" cy="427678"/>
            </a:xfrm>
            <a:prstGeom prst="straightConnector1">
              <a:avLst/>
            </a:prstGeom>
            <a:ln w="44450">
              <a:solidFill>
                <a:srgbClr val="2F97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9537101-1FBD-4A04-83B5-82219F437952}"/>
              </a:ext>
            </a:extLst>
          </p:cNvPr>
          <p:cNvSpPr txBox="1"/>
          <p:nvPr/>
        </p:nvSpPr>
        <p:spPr>
          <a:xfrm>
            <a:off x="4232476" y="718311"/>
            <a:ext cx="3727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폐교 부지 활용 기대 효과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;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순환구조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384576-D3F2-48C1-8870-9095619914EB}"/>
              </a:ext>
            </a:extLst>
          </p:cNvPr>
          <p:cNvGrpSpPr/>
          <p:nvPr/>
        </p:nvGrpSpPr>
        <p:grpSpPr>
          <a:xfrm>
            <a:off x="6443614" y="2673874"/>
            <a:ext cx="4559841" cy="2671794"/>
            <a:chOff x="6440712" y="2380855"/>
            <a:chExt cx="4559841" cy="267179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0C0F78-3E0B-4536-BF51-ED1A571DAF27}"/>
                </a:ext>
              </a:extLst>
            </p:cNvPr>
            <p:cNvSpPr txBox="1"/>
            <p:nvPr/>
          </p:nvSpPr>
          <p:spPr>
            <a:xfrm>
              <a:off x="6440712" y="2380855"/>
              <a:ext cx="73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2F978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endParaRPr lang="ko-KR" altLang="en-US" sz="2400" dirty="0">
                <a:solidFill>
                  <a:srgbClr val="2F9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8193A6-C92B-4EBF-AB03-32BECC0EB853}"/>
                </a:ext>
              </a:extLst>
            </p:cNvPr>
            <p:cNvSpPr txBox="1"/>
            <p:nvPr/>
          </p:nvSpPr>
          <p:spPr>
            <a:xfrm>
              <a:off x="6659227" y="2530105"/>
              <a:ext cx="4341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폐교 후 아직 활용하지 못하고 폐허가 되어버린 부지를 활용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05A3FA-18B1-4EF6-85A7-269DAA61D4D1}"/>
                </a:ext>
              </a:extLst>
            </p:cNvPr>
            <p:cNvSpPr txBox="1"/>
            <p:nvPr/>
          </p:nvSpPr>
          <p:spPr>
            <a:xfrm>
              <a:off x="6440712" y="2859511"/>
              <a:ext cx="73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2F978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</a:t>
              </a:r>
              <a:endParaRPr lang="ko-KR" altLang="en-US" sz="2400" dirty="0">
                <a:solidFill>
                  <a:srgbClr val="2F9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E3C1B7-69A1-443B-B3FE-3182A0A551BB}"/>
                </a:ext>
              </a:extLst>
            </p:cNvPr>
            <p:cNvSpPr txBox="1"/>
            <p:nvPr/>
          </p:nvSpPr>
          <p:spPr>
            <a:xfrm>
              <a:off x="6659227" y="3008761"/>
              <a:ext cx="4341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몰락한 주변 지역 상권 회복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7CE141-0F65-4F4C-AC77-D794D5E21102}"/>
                </a:ext>
              </a:extLst>
            </p:cNvPr>
            <p:cNvSpPr txBox="1"/>
            <p:nvPr/>
          </p:nvSpPr>
          <p:spPr>
            <a:xfrm>
              <a:off x="6440712" y="3357796"/>
              <a:ext cx="73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2F978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</a:t>
              </a:r>
              <a:endParaRPr lang="ko-KR" altLang="en-US" sz="2400" dirty="0">
                <a:solidFill>
                  <a:srgbClr val="2F9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327A66-3428-471B-8D14-FE8941ED89F2}"/>
                </a:ext>
              </a:extLst>
            </p:cNvPr>
            <p:cNvSpPr txBox="1"/>
            <p:nvPr/>
          </p:nvSpPr>
          <p:spPr>
            <a:xfrm>
              <a:off x="6659227" y="3507046"/>
              <a:ext cx="43413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학령인구가 수도권으로 집중하는 것을 분산시킬 수 있음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750858-6517-4AE0-B70A-51285846067F}"/>
                </a:ext>
              </a:extLst>
            </p:cNvPr>
            <p:cNvSpPr txBox="1"/>
            <p:nvPr/>
          </p:nvSpPr>
          <p:spPr>
            <a:xfrm>
              <a:off x="6440712" y="3885639"/>
              <a:ext cx="73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2F978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</a:t>
              </a:r>
              <a:endParaRPr lang="ko-KR" altLang="en-US" sz="2400" dirty="0">
                <a:solidFill>
                  <a:srgbClr val="2F9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EF9FDD-F861-4479-A563-44C056F6ECE2}"/>
                </a:ext>
              </a:extLst>
            </p:cNvPr>
            <p:cNvSpPr txBox="1"/>
            <p:nvPr/>
          </p:nvSpPr>
          <p:spPr>
            <a:xfrm>
              <a:off x="6659227" y="4034889"/>
              <a:ext cx="43413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이후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대학을 통해 양성된 인적자본은 지식과 기술의 공유를 통해</a:t>
              </a:r>
              <a:endPara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긍정적 외부효과를 창출하여 높은 생산성을 가질 수 있음</a:t>
              </a:r>
              <a:r>
                <a:rPr lang="en-US" altLang="ko-KR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81B29F-F143-4F32-9240-296F5F5E315B}"/>
                </a:ext>
              </a:extLst>
            </p:cNvPr>
            <p:cNvSpPr txBox="1"/>
            <p:nvPr/>
          </p:nvSpPr>
          <p:spPr>
            <a:xfrm>
              <a:off x="6440712" y="4472512"/>
              <a:ext cx="73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2F978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</a:t>
              </a:r>
              <a:endParaRPr lang="ko-KR" altLang="en-US" sz="2400" dirty="0">
                <a:solidFill>
                  <a:srgbClr val="2F97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934699-988C-4C7A-9BFF-36FD2710CD41}"/>
                </a:ext>
              </a:extLst>
            </p:cNvPr>
            <p:cNvSpPr txBox="1"/>
            <p:nvPr/>
          </p:nvSpPr>
          <p:spPr>
            <a:xfrm>
              <a:off x="6659227" y="4621762"/>
              <a:ext cx="43413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대학생 인구의 활동이 다시 증가함으로써 사회 및 문화적으로</a:t>
              </a:r>
            </a:p>
            <a:p>
              <a:r>
                <a:rPr lang="ko-KR" altLang="en-US" sz="11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다시 활기를 띨 수 있음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04DFC79-1B17-40E1-ACD4-5629E8231918}"/>
              </a:ext>
            </a:extLst>
          </p:cNvPr>
          <p:cNvSpPr/>
          <p:nvPr/>
        </p:nvSpPr>
        <p:spPr>
          <a:xfrm>
            <a:off x="436880" y="391160"/>
            <a:ext cx="11297920" cy="6075680"/>
          </a:xfrm>
          <a:prstGeom prst="rect">
            <a:avLst/>
          </a:prstGeom>
          <a:noFill/>
          <a:ln w="19050">
            <a:gradFill>
              <a:gsLst>
                <a:gs pos="22000">
                  <a:srgbClr val="DBC7B8"/>
                </a:gs>
                <a:gs pos="78000">
                  <a:srgbClr val="2F978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6" name="그림 35" descr="어두운, 식물, 이미지, 밤하늘이(가) 표시된 사진&#10;&#10;자동 생성된 설명">
            <a:extLst>
              <a:ext uri="{FF2B5EF4-FFF2-40B4-BE49-F238E27FC236}">
                <a16:creationId xmlns:a16="http://schemas.microsoft.com/office/drawing/2014/main" id="{94D34DF1-DF42-4B5F-8FA1-2119CD841A9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9212" y="686957"/>
            <a:ext cx="1092581" cy="42895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4A90DE2-DF81-4A83-B306-934A6D1FB444}"/>
              </a:ext>
            </a:extLst>
          </p:cNvPr>
          <p:cNvSpPr txBox="1"/>
          <p:nvPr/>
        </p:nvSpPr>
        <p:spPr>
          <a:xfrm>
            <a:off x="1757544" y="1326212"/>
            <a:ext cx="4591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전북은 폐교된 서남대에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국립공공의료 대학원 설립 진행 중</a:t>
            </a:r>
          </a:p>
        </p:txBody>
      </p:sp>
    </p:spTree>
    <p:extLst>
      <p:ext uri="{BB962C8B-B14F-4D97-AF65-F5344CB8AC3E}">
        <p14:creationId xmlns:p14="http://schemas.microsoft.com/office/powerpoint/2010/main" val="3390465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87ED6A2-481C-401B-888F-6B52E847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5888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4A0A129-3486-4D6D-B659-E56B7ABD76F1}"/>
              </a:ext>
            </a:extLst>
          </p:cNvPr>
          <p:cNvSpPr/>
          <p:nvPr/>
        </p:nvSpPr>
        <p:spPr>
          <a:xfrm>
            <a:off x="-61594" y="0"/>
            <a:ext cx="12397482" cy="6858000"/>
          </a:xfrm>
          <a:prstGeom prst="rect">
            <a:avLst/>
          </a:prstGeom>
          <a:gradFill>
            <a:gsLst>
              <a:gs pos="100000">
                <a:srgbClr val="000000">
                  <a:alpha val="95000"/>
                </a:srgbClr>
              </a:gs>
              <a:gs pos="0">
                <a:schemeClr val="tx1">
                  <a:alpha val="0"/>
                </a:schemeClr>
              </a:gs>
              <a:gs pos="24000">
                <a:srgbClr val="000000">
                  <a:alpha val="60000"/>
                </a:srgbClr>
              </a:gs>
              <a:gs pos="73000">
                <a:schemeClr val="tx1">
                  <a:alpha val="8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41695-1C07-4ED8-9A4C-896075B16BF0}"/>
              </a:ext>
            </a:extLst>
          </p:cNvPr>
          <p:cNvSpPr txBox="1"/>
          <p:nvPr/>
        </p:nvSpPr>
        <p:spPr>
          <a:xfrm>
            <a:off x="11658694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23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3490AC-6D1E-4811-8E1F-9B4E098C9148}"/>
              </a:ext>
            </a:extLst>
          </p:cNvPr>
          <p:cNvGrpSpPr/>
          <p:nvPr/>
        </p:nvGrpSpPr>
        <p:grpSpPr>
          <a:xfrm>
            <a:off x="3454449" y="1433881"/>
            <a:ext cx="9901975" cy="3367538"/>
            <a:chOff x="3777275" y="-146074"/>
            <a:chExt cx="9901975" cy="336753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629411C-524D-4CB4-9E9A-01027287DD57}"/>
                </a:ext>
              </a:extLst>
            </p:cNvPr>
            <p:cNvSpPr/>
            <p:nvPr/>
          </p:nvSpPr>
          <p:spPr>
            <a:xfrm>
              <a:off x="3777275" y="359142"/>
              <a:ext cx="709524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spcBef>
                  <a:spcPts val="1200"/>
                </a:spcBef>
                <a:spcAft>
                  <a:spcPts val="1200"/>
                </a:spcAft>
              </a:pPr>
              <a:r>
                <a:rPr lang="en-US" altLang="ko-KR" b="1" dirty="0">
                  <a:solidFill>
                    <a:srgbClr val="EDE1D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조선일보명조" panose="02030304000000000000" pitchFamily="18" charset="-127"/>
                </a:rPr>
                <a:t>‘</a:t>
              </a:r>
              <a:r>
                <a:rPr lang="ko-KR" altLang="en-US" b="1" dirty="0">
                  <a:solidFill>
                    <a:srgbClr val="EDE1D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조선일보명조" panose="02030304000000000000" pitchFamily="18" charset="-127"/>
                </a:rPr>
                <a:t>퇴보하는</a:t>
              </a:r>
              <a:r>
                <a:rPr lang="en-US" altLang="ko-KR" b="1" dirty="0">
                  <a:solidFill>
                    <a:srgbClr val="EDE1D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조선일보명조" panose="02030304000000000000" pitchFamily="18" charset="-127"/>
                </a:rPr>
                <a:t>’ </a:t>
              </a:r>
              <a:r>
                <a:rPr lang="ko-KR" altLang="en-US" dirty="0">
                  <a:solidFill>
                    <a:srgbClr val="EDE1DA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조선일보명조" panose="02030304000000000000" pitchFamily="18" charset="-127"/>
                </a:rPr>
                <a:t>지역 경제를 되살려</a:t>
              </a:r>
              <a:endParaRPr lang="en-US" altLang="ko-KR" dirty="0">
                <a:solidFill>
                  <a:srgbClr val="EDE1DA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조선일보명조" panose="02030304000000000000" pitchFamily="18" charset="-127"/>
              </a:endParaRPr>
            </a:p>
            <a:p>
              <a:pPr algn="r">
                <a:spcBef>
                  <a:spcPts val="1200"/>
                </a:spcBef>
                <a:spcAft>
                  <a:spcPts val="1200"/>
                </a:spcAft>
              </a:pPr>
              <a:endParaRPr lang="en-US" altLang="ko-KR" dirty="0">
                <a:solidFill>
                  <a:srgbClr val="EDE1DA"/>
                </a:solidFill>
                <a:latin typeface="굴림" panose="020B0600000101010101" pitchFamily="50" charset="-127"/>
                <a:ea typeface="굴림" panose="020B0600000101010101" pitchFamily="50" charset="-127"/>
                <a:cs typeface="조선일보명조" panose="02030304000000000000" pitchFamily="18" charset="-127"/>
              </a:endParaRPr>
            </a:p>
            <a:p>
              <a:pPr algn="r">
                <a:spcBef>
                  <a:spcPts val="1200"/>
                </a:spcBef>
                <a:spcAft>
                  <a:spcPts val="1200"/>
                </a:spcAft>
              </a:pPr>
              <a:r>
                <a:rPr lang="ko-KR" altLang="en-US" sz="2400" dirty="0">
                  <a:solidFill>
                    <a:srgbClr val="EDE1DA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조선일보명조" panose="02030304000000000000" pitchFamily="18" charset="-127"/>
                </a:rPr>
                <a:t> </a:t>
              </a:r>
              <a:r>
                <a:rPr lang="en-US" altLang="ko-KR" sz="2400" dirty="0">
                  <a:solidFill>
                    <a:srgbClr val="EDE1D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조선일보명조" panose="02030304000000000000" pitchFamily="18" charset="-127"/>
                </a:rPr>
                <a:t>‘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조선일보명조" panose="02030304000000000000" pitchFamily="18" charset="-127"/>
                </a:rPr>
                <a:t>활기 넘치는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조선일보명조" panose="02030304000000000000" pitchFamily="18" charset="-127"/>
                </a:rPr>
                <a:t>’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조선일보명조" panose="02030304000000000000" pitchFamily="18" charset="-127"/>
                </a:rPr>
                <a:t>지역 사회로 만들자</a:t>
              </a:r>
              <a:r>
                <a:rPr lang="en-US" altLang="ko-KR" sz="2000" dirty="0">
                  <a:solidFill>
                    <a:srgbClr val="EDE1DA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조선일보명조" panose="02030304000000000000" pitchFamily="18" charset="-127"/>
                </a:rPr>
                <a:t>.</a:t>
              </a:r>
            </a:p>
            <a:p>
              <a:pPr algn="r">
                <a:spcBef>
                  <a:spcPts val="1200"/>
                </a:spcBef>
                <a:spcAft>
                  <a:spcPts val="1200"/>
                </a:spcAft>
              </a:pPr>
              <a:endParaRPr lang="en-US" altLang="ko-KR" sz="2000" dirty="0">
                <a:solidFill>
                  <a:srgbClr val="EDE1DA"/>
                </a:solidFill>
                <a:latin typeface="굴림" panose="020B0600000101010101" pitchFamily="50" charset="-127"/>
                <a:ea typeface="굴림" panose="020B0600000101010101" pitchFamily="50" charset="-127"/>
                <a:cs typeface="조선일보명조" panose="02030304000000000000" pitchFamily="18" charset="-127"/>
              </a:endParaRPr>
            </a:p>
            <a:p>
              <a:pPr algn="r">
                <a:spcBef>
                  <a:spcPts val="1200"/>
                </a:spcBef>
                <a:spcAft>
                  <a:spcPts val="1200"/>
                </a:spcAft>
              </a:pPr>
              <a:r>
                <a:rPr lang="ko-KR" altLang="en-US" sz="2000" b="1" dirty="0">
                  <a:solidFill>
                    <a:schemeClr val="accent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조선일보명조" panose="02030304000000000000" pitchFamily="18" charset="-127"/>
                </a:rPr>
                <a:t>감사합니다</a:t>
              </a:r>
              <a:r>
                <a:rPr lang="en-US" altLang="ko-KR" sz="2000" b="1" dirty="0">
                  <a:solidFill>
                    <a:schemeClr val="accent4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조선일보명조" panose="02030304000000000000" pitchFamily="18" charset="-127"/>
                </a:rPr>
                <a:t> : )</a:t>
              </a:r>
              <a:endParaRPr lang="ko-KR" altLang="en-US" sz="2000" dirty="0">
                <a:solidFill>
                  <a:srgbClr val="EDE1D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C15EBD-04F9-4F20-BA64-4CFAE85203BB}"/>
                </a:ext>
              </a:extLst>
            </p:cNvPr>
            <p:cNvSpPr/>
            <p:nvPr/>
          </p:nvSpPr>
          <p:spPr>
            <a:xfrm>
              <a:off x="6584010" y="-146074"/>
              <a:ext cx="709524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  <a:spcAft>
                  <a:spcPts val="1200"/>
                </a:spcAft>
              </a:pPr>
              <a:r>
                <a:rPr lang="ko-KR" altLang="en-US" dirty="0">
                  <a:solidFill>
                    <a:srgbClr val="EDE1DA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조선일보명조" panose="02030304000000000000" pitchFamily="18" charset="-127"/>
                </a:rPr>
                <a:t>위기를 기회로</a:t>
              </a:r>
              <a:r>
                <a:rPr lang="en-US" altLang="ko-KR" dirty="0">
                  <a:solidFill>
                    <a:srgbClr val="EDE1DA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조선일보명조" panose="02030304000000000000" pitchFamily="18" charset="-127"/>
                </a:rPr>
                <a:t>, 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2E76E10A-6747-4D4A-B3F6-126B802C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66A4DC-E6D1-4FFA-A131-78C0245F72AA}"/>
              </a:ext>
            </a:extLst>
          </p:cNvPr>
          <p:cNvSpPr/>
          <p:nvPr/>
        </p:nvSpPr>
        <p:spPr>
          <a:xfrm>
            <a:off x="1787704" y="-616450"/>
            <a:ext cx="873304" cy="286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20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451F95C-B888-4034-9FC5-3CADCDFDA708}"/>
              </a:ext>
            </a:extLst>
          </p:cNvPr>
          <p:cNvSpPr/>
          <p:nvPr/>
        </p:nvSpPr>
        <p:spPr>
          <a:xfrm>
            <a:off x="0" y="469264"/>
            <a:ext cx="1458930" cy="286249"/>
          </a:xfrm>
          <a:prstGeom prst="rect">
            <a:avLst/>
          </a:prstGeom>
          <a:solidFill>
            <a:srgbClr val="C0D1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8A7E913-7394-4976-BD40-B41DA5AECEBB}"/>
              </a:ext>
            </a:extLst>
          </p:cNvPr>
          <p:cNvSpPr/>
          <p:nvPr/>
        </p:nvSpPr>
        <p:spPr>
          <a:xfrm>
            <a:off x="-56127" y="1651909"/>
            <a:ext cx="12303656" cy="4040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C43ACB-7956-48E0-B23C-3508C49AF333}"/>
              </a:ext>
            </a:extLst>
          </p:cNvPr>
          <p:cNvSpPr/>
          <p:nvPr/>
        </p:nvSpPr>
        <p:spPr>
          <a:xfrm>
            <a:off x="2538654" y="6064208"/>
            <a:ext cx="7114094" cy="325569"/>
          </a:xfrm>
          <a:prstGeom prst="roundRect">
            <a:avLst>
              <a:gd name="adj" fmla="val 50000"/>
            </a:avLst>
          </a:prstGeom>
          <a:solidFill>
            <a:srgbClr val="CBD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1EC9E6-09C2-43EB-B413-9AC121BED5CB}"/>
              </a:ext>
            </a:extLst>
          </p:cNvPr>
          <p:cNvGrpSpPr/>
          <p:nvPr/>
        </p:nvGrpSpPr>
        <p:grpSpPr>
          <a:xfrm>
            <a:off x="3091194" y="545361"/>
            <a:ext cx="676653" cy="654779"/>
            <a:chOff x="4027374" y="848008"/>
            <a:chExt cx="676653" cy="654779"/>
          </a:xfrm>
        </p:grpSpPr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019C8CDF-04EB-4FF3-BA18-682E09BCCF96}"/>
                </a:ext>
              </a:extLst>
            </p:cNvPr>
            <p:cNvSpPr/>
            <p:nvPr/>
          </p:nvSpPr>
          <p:spPr>
            <a:xfrm>
              <a:off x="4099654" y="898414"/>
              <a:ext cx="604373" cy="604373"/>
            </a:xfrm>
            <a:prstGeom prst="ellipse">
              <a:avLst/>
            </a:prstGeom>
            <a:solidFill>
              <a:srgbClr val="CBD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3B1F3430-6F12-4381-AE20-BEE8D06EDE10}"/>
                </a:ext>
              </a:extLst>
            </p:cNvPr>
            <p:cNvSpPr txBox="1"/>
            <p:nvPr/>
          </p:nvSpPr>
          <p:spPr>
            <a:xfrm>
              <a:off x="4099654" y="969178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고딕13" panose="02020600000000000000" pitchFamily="18" charset="-127"/>
                <a:ea typeface="a고딕13" panose="02020600000000000000" pitchFamily="18" charset="-127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7D7CCA16-0DD0-4387-AA0F-7EAE26D71972}"/>
                </a:ext>
              </a:extLst>
            </p:cNvPr>
            <p:cNvSpPr/>
            <p:nvPr/>
          </p:nvSpPr>
          <p:spPr>
            <a:xfrm>
              <a:off x="4027374" y="848008"/>
              <a:ext cx="525560" cy="518779"/>
            </a:xfrm>
            <a:prstGeom prst="ellipse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C5713A9-7643-4F0E-AB6A-F25308ED9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992" y="840425"/>
            <a:ext cx="11488132" cy="583607"/>
          </a:xfrm>
        </p:spPr>
        <p:txBody>
          <a:bodyPr>
            <a:noAutofit/>
          </a:bodyPr>
          <a:lstStyle/>
          <a:p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우리나라의 대학 진학률은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2018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년 기준 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69.7%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에 이르며 </a:t>
            </a:r>
            <a:b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OECD </a:t>
            </a:r>
            <a:r>
              <a:rPr lang="ko-KR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국가 중에서도 최상위권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9" name="제목 1">
            <a:extLst>
              <a:ext uri="{FF2B5EF4-FFF2-40B4-BE49-F238E27FC236}">
                <a16:creationId xmlns:a16="http://schemas.microsoft.com/office/drawing/2014/main" id="{1EE904BD-8AC9-40B5-B815-7ED2FAFD6A59}"/>
              </a:ext>
            </a:extLst>
          </p:cNvPr>
          <p:cNvSpPr txBox="1">
            <a:spLocks/>
          </p:cNvSpPr>
          <p:nvPr/>
        </p:nvSpPr>
        <p:spPr>
          <a:xfrm>
            <a:off x="361062" y="6053413"/>
            <a:ext cx="11488132" cy="3448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  <a:cs typeface="+mj-cs"/>
              </a:defRPr>
            </a:lvl1pPr>
          </a:lstStyle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대학진학률이 점점 감소하고 있다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9461EAA8-86AB-4C1C-8C05-8B316E3F519D}"/>
              </a:ext>
            </a:extLst>
          </p:cNvPr>
          <p:cNvGrpSpPr/>
          <p:nvPr/>
        </p:nvGrpSpPr>
        <p:grpSpPr>
          <a:xfrm>
            <a:off x="8044882" y="2377207"/>
            <a:ext cx="2639696" cy="274379"/>
            <a:chOff x="8623618" y="1708822"/>
            <a:chExt cx="2639696" cy="274379"/>
          </a:xfrm>
          <a:solidFill>
            <a:srgbClr val="FAAA0A"/>
          </a:solidFill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D9E5FEB6-6B31-4611-8025-2EE098E87552}"/>
                </a:ext>
              </a:extLst>
            </p:cNvPr>
            <p:cNvSpPr/>
            <p:nvPr/>
          </p:nvSpPr>
          <p:spPr>
            <a:xfrm>
              <a:off x="8623618" y="1708822"/>
              <a:ext cx="2639696" cy="274379"/>
            </a:xfrm>
            <a:prstGeom prst="roundRect">
              <a:avLst>
                <a:gd name="adj" fmla="val 50000"/>
              </a:avLst>
            </a:prstGeom>
            <a:solidFill>
              <a:srgbClr val="CBD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4C8CFE6-3DBF-4982-A741-9604D68D1E5D}"/>
                </a:ext>
              </a:extLst>
            </p:cNvPr>
            <p:cNvSpPr txBox="1"/>
            <p:nvPr/>
          </p:nvSpPr>
          <p:spPr>
            <a:xfrm>
              <a:off x="8693381" y="1708822"/>
              <a:ext cx="2500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감소 원인 </a:t>
              </a:r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3779D6E4-5D72-4945-8407-A968659D6AF4}"/>
              </a:ext>
            </a:extLst>
          </p:cNvPr>
          <p:cNvSpPr txBox="1"/>
          <p:nvPr/>
        </p:nvSpPr>
        <p:spPr>
          <a:xfrm>
            <a:off x="595901" y="458501"/>
            <a:ext cx="1182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DF32FB9-8071-459C-B507-E1A457E8CB86}"/>
              </a:ext>
            </a:extLst>
          </p:cNvPr>
          <p:cNvSpPr/>
          <p:nvPr/>
        </p:nvSpPr>
        <p:spPr>
          <a:xfrm>
            <a:off x="518473" y="384621"/>
            <a:ext cx="340207" cy="335818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AB26218-4219-4E9E-A9E0-E48104C7461B}"/>
              </a:ext>
            </a:extLst>
          </p:cNvPr>
          <p:cNvSpPr txBox="1"/>
          <p:nvPr/>
        </p:nvSpPr>
        <p:spPr>
          <a:xfrm>
            <a:off x="11658694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03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97" name="말풍선: 모서리가 둥근 사각형 296">
            <a:extLst>
              <a:ext uri="{FF2B5EF4-FFF2-40B4-BE49-F238E27FC236}">
                <a16:creationId xmlns:a16="http://schemas.microsoft.com/office/drawing/2014/main" id="{F004BCD6-C6FE-4C79-94A1-D2A6EAC1F491}"/>
              </a:ext>
            </a:extLst>
          </p:cNvPr>
          <p:cNvSpPr/>
          <p:nvPr/>
        </p:nvSpPr>
        <p:spPr>
          <a:xfrm>
            <a:off x="8044896" y="3077551"/>
            <a:ext cx="2855413" cy="673214"/>
          </a:xfrm>
          <a:prstGeom prst="wedgeRoundRectCallout">
            <a:avLst>
              <a:gd name="adj1" fmla="val 24566"/>
              <a:gd name="adj2" fmla="val -43051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8" name="말풍선: 모서리가 둥근 사각형 297">
            <a:extLst>
              <a:ext uri="{FF2B5EF4-FFF2-40B4-BE49-F238E27FC236}">
                <a16:creationId xmlns:a16="http://schemas.microsoft.com/office/drawing/2014/main" id="{EC4A3CE1-9BEA-4363-85EF-A327631CAFC4}"/>
              </a:ext>
            </a:extLst>
          </p:cNvPr>
          <p:cNvSpPr/>
          <p:nvPr/>
        </p:nvSpPr>
        <p:spPr>
          <a:xfrm>
            <a:off x="7997365" y="3118660"/>
            <a:ext cx="2855413" cy="655036"/>
          </a:xfrm>
          <a:prstGeom prst="wedgeRoundRectCallout">
            <a:avLst>
              <a:gd name="adj1" fmla="val 23853"/>
              <a:gd name="adj2" fmla="val -4160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5F0278BD-B860-493E-A9DB-6FADCB0F207D}"/>
              </a:ext>
            </a:extLst>
          </p:cNvPr>
          <p:cNvSpPr txBox="1"/>
          <p:nvPr/>
        </p:nvSpPr>
        <p:spPr>
          <a:xfrm>
            <a:off x="7949375" y="3293233"/>
            <a:ext cx="2915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대졸과 고졸에 대한 인식 변화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F6F5C209-3F74-4AA7-9432-3EE2DFAA6A5A}"/>
              </a:ext>
            </a:extLst>
          </p:cNvPr>
          <p:cNvGrpSpPr/>
          <p:nvPr/>
        </p:nvGrpSpPr>
        <p:grpSpPr>
          <a:xfrm>
            <a:off x="7979187" y="4243798"/>
            <a:ext cx="2969098" cy="702311"/>
            <a:chOff x="4640951" y="4278432"/>
            <a:chExt cx="2969098" cy="702311"/>
          </a:xfrm>
        </p:grpSpPr>
        <p:sp>
          <p:nvSpPr>
            <p:cNvPr id="301" name="말풍선: 모서리가 둥근 사각형 300">
              <a:extLst>
                <a:ext uri="{FF2B5EF4-FFF2-40B4-BE49-F238E27FC236}">
                  <a16:creationId xmlns:a16="http://schemas.microsoft.com/office/drawing/2014/main" id="{0EEAC9D6-31C8-4EA9-BCA8-861A0B548389}"/>
                </a:ext>
              </a:extLst>
            </p:cNvPr>
            <p:cNvSpPr/>
            <p:nvPr/>
          </p:nvSpPr>
          <p:spPr>
            <a:xfrm>
              <a:off x="4680169" y="4278432"/>
              <a:ext cx="2855413" cy="673214"/>
            </a:xfrm>
            <a:prstGeom prst="wedgeRoundRectCallout">
              <a:avLst>
                <a:gd name="adj1" fmla="val 24566"/>
                <a:gd name="adj2" fmla="val -43051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2" name="말풍선: 모서리가 둥근 사각형 301">
              <a:extLst>
                <a:ext uri="{FF2B5EF4-FFF2-40B4-BE49-F238E27FC236}">
                  <a16:creationId xmlns:a16="http://schemas.microsoft.com/office/drawing/2014/main" id="{351C10D3-3F59-4377-8382-54D834EA64B3}"/>
                </a:ext>
              </a:extLst>
            </p:cNvPr>
            <p:cNvSpPr/>
            <p:nvPr/>
          </p:nvSpPr>
          <p:spPr>
            <a:xfrm>
              <a:off x="4640951" y="4325707"/>
              <a:ext cx="2855413" cy="655036"/>
            </a:xfrm>
            <a:prstGeom prst="wedgeRoundRectCallout">
              <a:avLst>
                <a:gd name="adj1" fmla="val 23853"/>
                <a:gd name="adj2" fmla="val -4160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8AD1D69-4DAC-4469-8476-DB96BEB585A7}"/>
                </a:ext>
              </a:extLst>
            </p:cNvPr>
            <p:cNvSpPr txBox="1"/>
            <p:nvPr/>
          </p:nvSpPr>
          <p:spPr>
            <a:xfrm>
              <a:off x="4695010" y="4512120"/>
              <a:ext cx="29150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출산율 저하로 인한 학령인구 감소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42" name="Picture 2">
            <a:extLst>
              <a:ext uri="{FF2B5EF4-FFF2-40B4-BE49-F238E27FC236}">
                <a16:creationId xmlns:a16="http://schemas.microsoft.com/office/drawing/2014/main" id="{76527BED-C0C9-4461-9C58-EDC07C46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56825" y="328765"/>
            <a:ext cx="267353" cy="42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6161C0-985D-4157-A325-55F7DCBA9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94" y="2223371"/>
            <a:ext cx="5734850" cy="31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2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67A47C9-D9C1-4997-B2AD-0930708AEABC}"/>
              </a:ext>
            </a:extLst>
          </p:cNvPr>
          <p:cNvSpPr/>
          <p:nvPr/>
        </p:nvSpPr>
        <p:spPr>
          <a:xfrm>
            <a:off x="0" y="469264"/>
            <a:ext cx="1458930" cy="286249"/>
          </a:xfrm>
          <a:prstGeom prst="rect">
            <a:avLst/>
          </a:prstGeom>
          <a:solidFill>
            <a:srgbClr val="C0D1A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102C137-CF0F-4E88-A0E9-8E2E3AABCB69}"/>
              </a:ext>
            </a:extLst>
          </p:cNvPr>
          <p:cNvSpPr/>
          <p:nvPr/>
        </p:nvSpPr>
        <p:spPr>
          <a:xfrm>
            <a:off x="-65988" y="1751911"/>
            <a:ext cx="12303656" cy="4040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9" name="사각형: 모서리가 접힌 도형 158">
            <a:extLst>
              <a:ext uri="{FF2B5EF4-FFF2-40B4-BE49-F238E27FC236}">
                <a16:creationId xmlns:a16="http://schemas.microsoft.com/office/drawing/2014/main" id="{8CC1CDB4-AA60-49BB-83B6-33436AA6F677}"/>
              </a:ext>
            </a:extLst>
          </p:cNvPr>
          <p:cNvSpPr/>
          <p:nvPr/>
        </p:nvSpPr>
        <p:spPr>
          <a:xfrm>
            <a:off x="847683" y="2620652"/>
            <a:ext cx="2720700" cy="2619446"/>
          </a:xfrm>
          <a:prstGeom prst="foldedCorner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38FE4DB-1709-45AF-8EF6-5C8AB3623992}"/>
              </a:ext>
            </a:extLst>
          </p:cNvPr>
          <p:cNvSpPr txBox="1"/>
          <p:nvPr/>
        </p:nvSpPr>
        <p:spPr>
          <a:xfrm>
            <a:off x="1033068" y="2807576"/>
            <a:ext cx="226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조선일보명조" panose="02030304000000000000" pitchFamily="18" charset="-127"/>
              </a:rPr>
              <a:t>대학 폐교 또는 통폐합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B8A9BAC-2CA1-4ECF-BFEB-B45079F786A8}"/>
              </a:ext>
            </a:extLst>
          </p:cNvPr>
          <p:cNvSpPr txBox="1"/>
          <p:nvPr/>
        </p:nvSpPr>
        <p:spPr>
          <a:xfrm>
            <a:off x="2098306" y="4459117"/>
            <a:ext cx="278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∙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DE46E60-DE3C-45FE-9EDB-3AEF5F585625}"/>
              </a:ext>
            </a:extLst>
          </p:cNvPr>
          <p:cNvSpPr txBox="1"/>
          <p:nvPr/>
        </p:nvSpPr>
        <p:spPr>
          <a:xfrm>
            <a:off x="1139588" y="3382230"/>
            <a:ext cx="2052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대학가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인근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원룸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및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상가가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문을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닫는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등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지역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경제에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심각한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타격을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주었다</a:t>
            </a:r>
            <a:r>
              <a:rPr lang="en-US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특히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인구대비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대학생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비중이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높은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지역은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타격을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더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크게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받을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수밖에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anose="020B0604020202020204" pitchFamily="34" charset="0"/>
              </a:rPr>
              <a:t>없다</a:t>
            </a:r>
            <a:r>
              <a:rPr lang="en-US" altLang="ko-KR" sz="1100" kern="100" dirty="0">
                <a:solidFill>
                  <a:srgbClr val="202124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7F831B18-095A-4256-B5A4-3676C759E5F9}"/>
              </a:ext>
            </a:extLst>
          </p:cNvPr>
          <p:cNvCxnSpPr/>
          <p:nvPr/>
        </p:nvCxnSpPr>
        <p:spPr>
          <a:xfrm>
            <a:off x="1168400" y="3273994"/>
            <a:ext cx="20523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421EC4BA-D3AC-4519-A837-6125DDAD5A68}"/>
              </a:ext>
            </a:extLst>
          </p:cNvPr>
          <p:cNvSpPr txBox="1"/>
          <p:nvPr/>
        </p:nvSpPr>
        <p:spPr>
          <a:xfrm>
            <a:off x="2098306" y="4583577"/>
            <a:ext cx="278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∙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CE98524-E642-47AD-A306-209DAD9C8B05}"/>
              </a:ext>
            </a:extLst>
          </p:cNvPr>
          <p:cNvSpPr txBox="1"/>
          <p:nvPr/>
        </p:nvSpPr>
        <p:spPr>
          <a:xfrm>
            <a:off x="2098306" y="4701784"/>
            <a:ext cx="278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∙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D78EBB3-FFEC-4501-B922-470569E320C7}"/>
              </a:ext>
            </a:extLst>
          </p:cNvPr>
          <p:cNvSpPr txBox="1"/>
          <p:nvPr/>
        </p:nvSpPr>
        <p:spPr>
          <a:xfrm>
            <a:off x="847683" y="5284524"/>
            <a:ext cx="1998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3A989C2-D8C9-486E-A7B2-C0C50B5E4453}"/>
              </a:ext>
            </a:extLst>
          </p:cNvPr>
          <p:cNvGrpSpPr/>
          <p:nvPr/>
        </p:nvGrpSpPr>
        <p:grpSpPr>
          <a:xfrm>
            <a:off x="928686" y="2227048"/>
            <a:ext cx="2639696" cy="274379"/>
            <a:chOff x="928686" y="1708822"/>
            <a:chExt cx="2639696" cy="274379"/>
          </a:xfrm>
          <a:solidFill>
            <a:srgbClr val="FECA1F"/>
          </a:solidFill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09914AD-1EBB-471E-B064-59BD733508F7}"/>
                </a:ext>
              </a:extLst>
            </p:cNvPr>
            <p:cNvSpPr/>
            <p:nvPr/>
          </p:nvSpPr>
          <p:spPr>
            <a:xfrm>
              <a:off x="928686" y="1708822"/>
              <a:ext cx="2639696" cy="274379"/>
            </a:xfrm>
            <a:prstGeom prst="roundRect">
              <a:avLst>
                <a:gd name="adj" fmla="val 50000"/>
              </a:avLst>
            </a:prstGeom>
            <a:solidFill>
              <a:srgbClr val="CBD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B115AE7-209E-493A-8655-297895D16954}"/>
                </a:ext>
              </a:extLst>
            </p:cNvPr>
            <p:cNvSpPr txBox="1"/>
            <p:nvPr/>
          </p:nvSpPr>
          <p:spPr>
            <a:xfrm>
              <a:off x="998449" y="1708822"/>
              <a:ext cx="2500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상권 몰락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50B224-A22D-4851-B5A9-D5BD23477826}"/>
              </a:ext>
            </a:extLst>
          </p:cNvPr>
          <p:cNvGrpSpPr/>
          <p:nvPr/>
        </p:nvGrpSpPr>
        <p:grpSpPr>
          <a:xfrm>
            <a:off x="2951823" y="600622"/>
            <a:ext cx="676653" cy="654779"/>
            <a:chOff x="4027374" y="848008"/>
            <a:chExt cx="676653" cy="654779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D4659A2-6FE4-40E8-8BF1-4B538C7309DC}"/>
                </a:ext>
              </a:extLst>
            </p:cNvPr>
            <p:cNvSpPr/>
            <p:nvPr/>
          </p:nvSpPr>
          <p:spPr>
            <a:xfrm>
              <a:off x="4099654" y="898414"/>
              <a:ext cx="604373" cy="604373"/>
            </a:xfrm>
            <a:prstGeom prst="ellipse">
              <a:avLst/>
            </a:prstGeom>
            <a:solidFill>
              <a:srgbClr val="CBD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81FF2C-BDA9-4D06-A05F-97E36BB367DC}"/>
                </a:ext>
              </a:extLst>
            </p:cNvPr>
            <p:cNvSpPr txBox="1"/>
            <p:nvPr/>
          </p:nvSpPr>
          <p:spPr>
            <a:xfrm>
              <a:off x="4099654" y="969178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4B46FEB-B425-465D-AEA9-0C9E77F8F672}"/>
                </a:ext>
              </a:extLst>
            </p:cNvPr>
            <p:cNvSpPr/>
            <p:nvPr/>
          </p:nvSpPr>
          <p:spPr>
            <a:xfrm>
              <a:off x="4027374" y="848008"/>
              <a:ext cx="525560" cy="518779"/>
            </a:xfrm>
            <a:prstGeom prst="ellipse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6609CF5-F488-4161-AA83-8A761585955A}"/>
              </a:ext>
            </a:extLst>
          </p:cNvPr>
          <p:cNvSpPr/>
          <p:nvPr/>
        </p:nvSpPr>
        <p:spPr>
          <a:xfrm>
            <a:off x="3648074" y="864977"/>
            <a:ext cx="5838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80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학령인구가</a:t>
            </a:r>
            <a:r>
              <a:rPr lang="ko-KR" altLang="ko-KR" sz="180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지속해서</a:t>
            </a:r>
            <a:r>
              <a:rPr lang="ko-KR" altLang="ko-KR" sz="180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sz="180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감소함으로써</a:t>
            </a:r>
            <a:r>
              <a:rPr lang="en-US" altLang="ko-KR" sz="1800" dirty="0">
                <a:solidFill>
                  <a:srgbClr val="202124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0212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대입 정원도 감소와 함께 </a:t>
            </a:r>
            <a:endParaRPr lang="en-US" altLang="ko-KR" dirty="0">
              <a:solidFill>
                <a:srgbClr val="20212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ctr"/>
            <a:r>
              <a:rPr lang="ko-KR" altLang="en-US" dirty="0">
                <a:solidFill>
                  <a:srgbClr val="20212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대학 주변 지역의 경제에도 부정적인 영향을 미쳤다</a:t>
            </a:r>
            <a:r>
              <a:rPr lang="en-US" altLang="ko-KR" dirty="0">
                <a:solidFill>
                  <a:srgbClr val="20212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311168-E1EC-4D6D-9826-878970E619F3}"/>
              </a:ext>
            </a:extLst>
          </p:cNvPr>
          <p:cNvSpPr txBox="1"/>
          <p:nvPr/>
        </p:nvSpPr>
        <p:spPr>
          <a:xfrm>
            <a:off x="595901" y="458501"/>
            <a:ext cx="1182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92F77F2-BB21-442A-82A7-B58A734AA5FC}"/>
              </a:ext>
            </a:extLst>
          </p:cNvPr>
          <p:cNvSpPr/>
          <p:nvPr/>
        </p:nvSpPr>
        <p:spPr>
          <a:xfrm>
            <a:off x="518473" y="384621"/>
            <a:ext cx="340207" cy="335818"/>
          </a:xfrm>
          <a:prstGeom prst="ellipse">
            <a:avLst/>
          </a:prstGeom>
          <a:noFill/>
          <a:ln w="31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3CA188-4E18-4F35-A1FB-31A5446CDE83}"/>
              </a:ext>
            </a:extLst>
          </p:cNvPr>
          <p:cNvSpPr txBox="1"/>
          <p:nvPr/>
        </p:nvSpPr>
        <p:spPr>
          <a:xfrm>
            <a:off x="11658694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31753A9-D8CE-4E48-AAE0-E02238CB974B}"/>
              </a:ext>
            </a:extLst>
          </p:cNvPr>
          <p:cNvSpPr/>
          <p:nvPr/>
        </p:nvSpPr>
        <p:spPr>
          <a:xfrm>
            <a:off x="4773802" y="2227048"/>
            <a:ext cx="2639696" cy="274379"/>
          </a:xfrm>
          <a:prstGeom prst="roundRect">
            <a:avLst>
              <a:gd name="adj" fmla="val 50000"/>
            </a:avLst>
          </a:prstGeom>
          <a:solidFill>
            <a:srgbClr val="CBD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2B4999-D3AF-47DA-B28F-FA8378AE7CE7}"/>
              </a:ext>
            </a:extLst>
          </p:cNvPr>
          <p:cNvSpPr txBox="1"/>
          <p:nvPr/>
        </p:nvSpPr>
        <p:spPr>
          <a:xfrm>
            <a:off x="4843565" y="2227048"/>
            <a:ext cx="25001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대입 응시자 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75018-A038-49F8-A1AC-F20D7F61F0F3}"/>
              </a:ext>
            </a:extLst>
          </p:cNvPr>
          <p:cNvSpPr txBox="1"/>
          <p:nvPr/>
        </p:nvSpPr>
        <p:spPr>
          <a:xfrm>
            <a:off x="4773802" y="2513975"/>
            <a:ext cx="1998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통계청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(2020)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0E50600-B688-4D76-A918-BEF22FFE89B4}"/>
              </a:ext>
            </a:extLst>
          </p:cNvPr>
          <p:cNvSpPr/>
          <p:nvPr/>
        </p:nvSpPr>
        <p:spPr>
          <a:xfrm>
            <a:off x="4570133" y="3128171"/>
            <a:ext cx="1915521" cy="1915521"/>
          </a:xfrm>
          <a:prstGeom prst="ellipse">
            <a:avLst/>
          </a:prstGeom>
          <a:solidFill>
            <a:srgbClr val="2F978F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25762-3ED8-4A05-B4DA-3827015FB54A}"/>
              </a:ext>
            </a:extLst>
          </p:cNvPr>
          <p:cNvSpPr txBox="1"/>
          <p:nvPr/>
        </p:nvSpPr>
        <p:spPr>
          <a:xfrm>
            <a:off x="5137749" y="3804986"/>
            <a:ext cx="780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2018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B94658-1570-495F-B31B-FC88EC758533}"/>
              </a:ext>
            </a:extLst>
          </p:cNvPr>
          <p:cNvSpPr txBox="1"/>
          <p:nvPr/>
        </p:nvSpPr>
        <p:spPr>
          <a:xfrm>
            <a:off x="5083672" y="4062365"/>
            <a:ext cx="91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519,857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044BB50-25E5-4968-BF37-8C94F896E4E4}"/>
              </a:ext>
            </a:extLst>
          </p:cNvPr>
          <p:cNvSpPr/>
          <p:nvPr/>
        </p:nvSpPr>
        <p:spPr>
          <a:xfrm>
            <a:off x="6630785" y="3738135"/>
            <a:ext cx="1006702" cy="1006702"/>
          </a:xfrm>
          <a:prstGeom prst="ellipse">
            <a:avLst/>
          </a:prstGeom>
          <a:solidFill>
            <a:srgbClr val="EDE1DA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88252B-FAC7-4670-A9FC-EC303E340532}"/>
              </a:ext>
            </a:extLst>
          </p:cNvPr>
          <p:cNvSpPr txBox="1"/>
          <p:nvPr/>
        </p:nvSpPr>
        <p:spPr>
          <a:xfrm>
            <a:off x="6659116" y="3986864"/>
            <a:ext cx="9506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2020</a:t>
            </a:r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F77508-A5E3-40A8-B3D2-9346290E30EC}"/>
              </a:ext>
            </a:extLst>
          </p:cNvPr>
          <p:cNvSpPr txBox="1"/>
          <p:nvPr/>
        </p:nvSpPr>
        <p:spPr>
          <a:xfrm>
            <a:off x="6803011" y="4210563"/>
            <a:ext cx="8289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470,812</a:t>
            </a:r>
            <a:r>
              <a:rPr lang="ko-KR" altLang="en-US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34F08D-C8E2-4A83-8BEF-F74A86F24E6F}"/>
              </a:ext>
            </a:extLst>
          </p:cNvPr>
          <p:cNvSpPr/>
          <p:nvPr/>
        </p:nvSpPr>
        <p:spPr>
          <a:xfrm>
            <a:off x="5755976" y="4146189"/>
            <a:ext cx="1262971" cy="1262971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19E8E16-94A2-4299-9D7F-D9516876C6A5}"/>
              </a:ext>
            </a:extLst>
          </p:cNvPr>
          <p:cNvSpPr txBox="1"/>
          <p:nvPr/>
        </p:nvSpPr>
        <p:spPr>
          <a:xfrm>
            <a:off x="6069228" y="4530418"/>
            <a:ext cx="660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7796A7-D068-42AB-992D-2F464035E51F}"/>
              </a:ext>
            </a:extLst>
          </p:cNvPr>
          <p:cNvSpPr txBox="1"/>
          <p:nvPr/>
        </p:nvSpPr>
        <p:spPr>
          <a:xfrm>
            <a:off x="5900866" y="4736608"/>
            <a:ext cx="990422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506,286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</a:p>
        </p:txBody>
      </p:sp>
      <p:sp>
        <p:nvSpPr>
          <p:cNvPr id="21" name="화살표: 왼쪽으로 구부러짐 20">
            <a:extLst>
              <a:ext uri="{FF2B5EF4-FFF2-40B4-BE49-F238E27FC236}">
                <a16:creationId xmlns:a16="http://schemas.microsoft.com/office/drawing/2014/main" id="{DB8567B0-69F3-41A7-80C8-39E63145A4FC}"/>
              </a:ext>
            </a:extLst>
          </p:cNvPr>
          <p:cNvSpPr/>
          <p:nvPr/>
        </p:nvSpPr>
        <p:spPr>
          <a:xfrm rot="17413970">
            <a:off x="6386146" y="3029483"/>
            <a:ext cx="443353" cy="1064905"/>
          </a:xfrm>
          <a:prstGeom prst="curved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224C258-33BB-4B1E-9BED-BC1AC5C58C21}"/>
              </a:ext>
            </a:extLst>
          </p:cNvPr>
          <p:cNvSpPr/>
          <p:nvPr/>
        </p:nvSpPr>
        <p:spPr>
          <a:xfrm>
            <a:off x="8639236" y="2227048"/>
            <a:ext cx="2639696" cy="274379"/>
          </a:xfrm>
          <a:prstGeom prst="roundRect">
            <a:avLst>
              <a:gd name="adj" fmla="val 50000"/>
            </a:avLst>
          </a:prstGeom>
          <a:solidFill>
            <a:srgbClr val="CBD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22EFD1-CD61-40DC-9B8A-210F0267532A}"/>
              </a:ext>
            </a:extLst>
          </p:cNvPr>
          <p:cNvSpPr txBox="1"/>
          <p:nvPr/>
        </p:nvSpPr>
        <p:spPr>
          <a:xfrm>
            <a:off x="8708999" y="2227048"/>
            <a:ext cx="25001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학령인구 수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E2C776-12A4-494B-9485-8AB01D79ADA3}"/>
              </a:ext>
            </a:extLst>
          </p:cNvPr>
          <p:cNvSpPr txBox="1"/>
          <p:nvPr/>
        </p:nvSpPr>
        <p:spPr>
          <a:xfrm>
            <a:off x="8708999" y="2513975"/>
            <a:ext cx="1998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통계청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(2020)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697FD233-8B47-490B-8482-1640370D8462}"/>
              </a:ext>
            </a:extLst>
          </p:cNvPr>
          <p:cNvSpPr/>
          <p:nvPr/>
        </p:nvSpPr>
        <p:spPr>
          <a:xfrm>
            <a:off x="9064117" y="3574312"/>
            <a:ext cx="540659" cy="1665826"/>
          </a:xfrm>
          <a:prstGeom prst="triangle">
            <a:avLst>
              <a:gd name="adj" fmla="val 54066"/>
            </a:avLst>
          </a:prstGeom>
          <a:gradFill>
            <a:gsLst>
              <a:gs pos="0">
                <a:schemeClr val="bg1">
                  <a:lumMod val="85000"/>
                  <a:alpha val="29000"/>
                </a:schemeClr>
              </a:gs>
              <a:gs pos="77000">
                <a:schemeClr val="bg1">
                  <a:lumMod val="65000"/>
                  <a:alpha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D240449-67B4-4996-B912-96515CBCCE04}"/>
              </a:ext>
            </a:extLst>
          </p:cNvPr>
          <p:cNvCxnSpPr>
            <a:cxnSpLocks/>
          </p:cNvCxnSpPr>
          <p:nvPr/>
        </p:nvCxnSpPr>
        <p:spPr>
          <a:xfrm>
            <a:off x="8858342" y="5239635"/>
            <a:ext cx="220148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69FC9D6-C746-472A-B8E2-5F83DB06E732}"/>
              </a:ext>
            </a:extLst>
          </p:cNvPr>
          <p:cNvSpPr txBox="1"/>
          <p:nvPr/>
        </p:nvSpPr>
        <p:spPr>
          <a:xfrm>
            <a:off x="9016627" y="5280113"/>
            <a:ext cx="637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92D059-15FE-474F-9284-5D6CDCC3F021}"/>
              </a:ext>
            </a:extLst>
          </p:cNvPr>
          <p:cNvSpPr txBox="1"/>
          <p:nvPr/>
        </p:nvSpPr>
        <p:spPr>
          <a:xfrm>
            <a:off x="9584464" y="5280113"/>
            <a:ext cx="637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18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D43ED92-67CB-418D-8305-1404573B81B5}"/>
              </a:ext>
            </a:extLst>
          </p:cNvPr>
          <p:cNvSpPr txBox="1"/>
          <p:nvPr/>
        </p:nvSpPr>
        <p:spPr>
          <a:xfrm>
            <a:off x="10013171" y="5280113"/>
            <a:ext cx="637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E494759-B350-4D45-90E3-80EBD306EE6C}"/>
              </a:ext>
            </a:extLst>
          </p:cNvPr>
          <p:cNvSpPr txBox="1"/>
          <p:nvPr/>
        </p:nvSpPr>
        <p:spPr>
          <a:xfrm>
            <a:off x="10398231" y="5280113"/>
            <a:ext cx="637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AE3DE0-61B1-48AA-87EE-52EDBD16AE0C}"/>
              </a:ext>
            </a:extLst>
          </p:cNvPr>
          <p:cNvSpPr txBox="1"/>
          <p:nvPr/>
        </p:nvSpPr>
        <p:spPr>
          <a:xfrm>
            <a:off x="8969838" y="3390611"/>
            <a:ext cx="729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613,208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D1C43C-109E-450E-BD4A-59E0844DCE78}"/>
              </a:ext>
            </a:extLst>
          </p:cNvPr>
          <p:cNvSpPr txBox="1"/>
          <p:nvPr/>
        </p:nvSpPr>
        <p:spPr>
          <a:xfrm>
            <a:off x="9556182" y="3085612"/>
            <a:ext cx="693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621,090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E78F78-CBFC-4255-9018-5C354FA2D09F}"/>
              </a:ext>
            </a:extLst>
          </p:cNvPr>
          <p:cNvSpPr txBox="1"/>
          <p:nvPr/>
        </p:nvSpPr>
        <p:spPr>
          <a:xfrm>
            <a:off x="10030482" y="3964342"/>
            <a:ext cx="696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594,278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E3C95A-A759-432F-A4DE-19703D28215D}"/>
              </a:ext>
            </a:extLst>
          </p:cNvPr>
          <p:cNvSpPr txBox="1"/>
          <p:nvPr/>
        </p:nvSpPr>
        <p:spPr>
          <a:xfrm>
            <a:off x="10368397" y="4527744"/>
            <a:ext cx="6967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511,707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C8A1A5-217D-44BB-8453-73B41B4B93A3}"/>
              </a:ext>
            </a:extLst>
          </p:cNvPr>
          <p:cNvSpPr txBox="1"/>
          <p:nvPr/>
        </p:nvSpPr>
        <p:spPr>
          <a:xfrm>
            <a:off x="9283902" y="2495287"/>
            <a:ext cx="1998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단위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02A2C509-968C-4A3C-88F6-0E4F0BF47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D29588BD-AD38-4D63-80B3-CD6697C5CF08}"/>
              </a:ext>
            </a:extLst>
          </p:cNvPr>
          <p:cNvSpPr/>
          <p:nvPr/>
        </p:nvSpPr>
        <p:spPr>
          <a:xfrm>
            <a:off x="9604777" y="3343240"/>
            <a:ext cx="572900" cy="1896897"/>
          </a:xfrm>
          <a:prstGeom prst="triangle">
            <a:avLst>
              <a:gd name="adj" fmla="val 50000"/>
            </a:avLst>
          </a:prstGeom>
          <a:gradFill>
            <a:gsLst>
              <a:gs pos="0">
                <a:schemeClr val="bg1">
                  <a:lumMod val="85000"/>
                  <a:alpha val="29000"/>
                </a:schemeClr>
              </a:gs>
              <a:gs pos="77000">
                <a:schemeClr val="bg1">
                  <a:lumMod val="65000"/>
                  <a:alpha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7CE3B7FA-3A5F-4621-B826-5E1CCA0049E8}"/>
              </a:ext>
            </a:extLst>
          </p:cNvPr>
          <p:cNvSpPr/>
          <p:nvPr/>
        </p:nvSpPr>
        <p:spPr>
          <a:xfrm>
            <a:off x="10151188" y="4146189"/>
            <a:ext cx="427269" cy="1093949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  <a:alpha val="29000"/>
                </a:schemeClr>
              </a:gs>
              <a:gs pos="77000">
                <a:schemeClr val="bg1">
                  <a:lumMod val="65000"/>
                  <a:alpha val="7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D3BA336E-C377-4250-9241-B270208D678D}"/>
              </a:ext>
            </a:extLst>
          </p:cNvPr>
          <p:cNvSpPr/>
          <p:nvPr/>
        </p:nvSpPr>
        <p:spPr>
          <a:xfrm>
            <a:off x="10507573" y="4831872"/>
            <a:ext cx="400781" cy="408265"/>
          </a:xfrm>
          <a:prstGeom prst="triangle">
            <a:avLst/>
          </a:prstGeom>
          <a:gradFill>
            <a:gsLst>
              <a:gs pos="14000">
                <a:srgbClr val="2F978F">
                  <a:alpha val="16000"/>
                </a:srgbClr>
              </a:gs>
              <a:gs pos="100000">
                <a:srgbClr val="2F978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E7D70928-8CD0-44FB-8E67-3E9A28FDC74D}"/>
              </a:ext>
            </a:extLst>
          </p:cNvPr>
          <p:cNvSpPr/>
          <p:nvPr/>
        </p:nvSpPr>
        <p:spPr>
          <a:xfrm>
            <a:off x="9353550" y="3386624"/>
            <a:ext cx="1402762" cy="1574846"/>
          </a:xfrm>
          <a:custGeom>
            <a:avLst/>
            <a:gdLst>
              <a:gd name="connsiteX0" fmla="*/ 0 w 1402762"/>
              <a:gd name="connsiteY0" fmla="*/ 280501 h 1574846"/>
              <a:gd name="connsiteX1" fmla="*/ 514350 w 1402762"/>
              <a:gd name="connsiteY1" fmla="*/ 32851 h 1574846"/>
              <a:gd name="connsiteX2" fmla="*/ 1047750 w 1402762"/>
              <a:gd name="connsiteY2" fmla="*/ 928201 h 1574846"/>
              <a:gd name="connsiteX3" fmla="*/ 1371600 w 1402762"/>
              <a:gd name="connsiteY3" fmla="*/ 1528276 h 1574846"/>
              <a:gd name="connsiteX4" fmla="*/ 1371600 w 1402762"/>
              <a:gd name="connsiteY4" fmla="*/ 1490176 h 157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2762" h="1574846">
                <a:moveTo>
                  <a:pt x="0" y="280501"/>
                </a:moveTo>
                <a:cubicBezTo>
                  <a:pt x="169862" y="102701"/>
                  <a:pt x="339725" y="-75099"/>
                  <a:pt x="514350" y="32851"/>
                </a:cubicBezTo>
                <a:cubicBezTo>
                  <a:pt x="688975" y="140801"/>
                  <a:pt x="904875" y="678964"/>
                  <a:pt x="1047750" y="928201"/>
                </a:cubicBezTo>
                <a:cubicBezTo>
                  <a:pt x="1190625" y="1177439"/>
                  <a:pt x="1317625" y="1434614"/>
                  <a:pt x="1371600" y="1528276"/>
                </a:cubicBezTo>
                <a:cubicBezTo>
                  <a:pt x="1425575" y="1621938"/>
                  <a:pt x="1398587" y="1556057"/>
                  <a:pt x="1371600" y="1490176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18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순서도: 문서 38">
            <a:extLst>
              <a:ext uri="{FF2B5EF4-FFF2-40B4-BE49-F238E27FC236}">
                <a16:creationId xmlns:a16="http://schemas.microsoft.com/office/drawing/2014/main" id="{DFDCF89D-04B9-4405-BE1E-A2EDCEFDB9D5}"/>
              </a:ext>
            </a:extLst>
          </p:cNvPr>
          <p:cNvSpPr/>
          <p:nvPr/>
        </p:nvSpPr>
        <p:spPr>
          <a:xfrm rot="10800000">
            <a:off x="9174903" y="2395239"/>
            <a:ext cx="4324077" cy="464735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865"/>
              <a:gd name="connsiteX1" fmla="*/ 21600 w 21600"/>
              <a:gd name="connsiteY1" fmla="*/ 0 h 20865"/>
              <a:gd name="connsiteX2" fmla="*/ 15203 w 21600"/>
              <a:gd name="connsiteY2" fmla="*/ 8197 h 20865"/>
              <a:gd name="connsiteX3" fmla="*/ 0 w 21600"/>
              <a:gd name="connsiteY3" fmla="*/ 20172 h 20865"/>
              <a:gd name="connsiteX4" fmla="*/ 0 w 21600"/>
              <a:gd name="connsiteY4" fmla="*/ 0 h 20865"/>
              <a:gd name="connsiteX0" fmla="*/ 110 w 21710"/>
              <a:gd name="connsiteY0" fmla="*/ 0 h 24526"/>
              <a:gd name="connsiteX1" fmla="*/ 21710 w 21710"/>
              <a:gd name="connsiteY1" fmla="*/ 0 h 24526"/>
              <a:gd name="connsiteX2" fmla="*/ 15313 w 21710"/>
              <a:gd name="connsiteY2" fmla="*/ 8197 h 24526"/>
              <a:gd name="connsiteX3" fmla="*/ 0 w 21710"/>
              <a:gd name="connsiteY3" fmla="*/ 23970 h 24526"/>
              <a:gd name="connsiteX4" fmla="*/ 110 w 21710"/>
              <a:gd name="connsiteY4" fmla="*/ 0 h 24526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4" h="24315">
                <a:moveTo>
                  <a:pt x="110" y="345"/>
                </a:moveTo>
                <a:lnTo>
                  <a:pt x="25294" y="0"/>
                </a:lnTo>
                <a:cubicBezTo>
                  <a:pt x="24963" y="5675"/>
                  <a:pt x="19338" y="6813"/>
                  <a:pt x="15313" y="8542"/>
                </a:cubicBezTo>
                <a:cubicBezTo>
                  <a:pt x="5064" y="13869"/>
                  <a:pt x="11958" y="22048"/>
                  <a:pt x="0" y="24315"/>
                </a:cubicBezTo>
                <a:cubicBezTo>
                  <a:pt x="37" y="16325"/>
                  <a:pt x="73" y="8335"/>
                  <a:pt x="110" y="345"/>
                </a:cubicBezTo>
                <a:close/>
              </a:path>
            </a:pathLst>
          </a:custGeom>
          <a:solidFill>
            <a:srgbClr val="2F978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문서 38">
            <a:extLst>
              <a:ext uri="{FF2B5EF4-FFF2-40B4-BE49-F238E27FC236}">
                <a16:creationId xmlns:a16="http://schemas.microsoft.com/office/drawing/2014/main" id="{C93F32C8-00F8-419E-B582-C82335D10E73}"/>
              </a:ext>
            </a:extLst>
          </p:cNvPr>
          <p:cNvSpPr/>
          <p:nvPr/>
        </p:nvSpPr>
        <p:spPr>
          <a:xfrm rot="10800000">
            <a:off x="8976019" y="3429000"/>
            <a:ext cx="4522961" cy="479800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" h="21607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22758" y="-92"/>
                  <a:pt x="22758" y="5682"/>
                </a:cubicBezTo>
                <a:cubicBezTo>
                  <a:pt x="11958" y="5682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순서도: 문서 38">
            <a:extLst>
              <a:ext uri="{FF2B5EF4-FFF2-40B4-BE49-F238E27FC236}">
                <a16:creationId xmlns:a16="http://schemas.microsoft.com/office/drawing/2014/main" id="{4FD862B0-9C59-4AB5-982D-4193ED86AD13}"/>
              </a:ext>
            </a:extLst>
          </p:cNvPr>
          <p:cNvSpPr/>
          <p:nvPr/>
        </p:nvSpPr>
        <p:spPr>
          <a:xfrm rot="10800000">
            <a:off x="9161420" y="4366435"/>
            <a:ext cx="3256999" cy="33015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순서도: 문서 38">
            <a:extLst>
              <a:ext uri="{FF2B5EF4-FFF2-40B4-BE49-F238E27FC236}">
                <a16:creationId xmlns:a16="http://schemas.microsoft.com/office/drawing/2014/main" id="{43935D67-1F7A-409D-BCA2-083B44DBCA32}"/>
              </a:ext>
            </a:extLst>
          </p:cNvPr>
          <p:cNvSpPr/>
          <p:nvPr/>
        </p:nvSpPr>
        <p:spPr>
          <a:xfrm>
            <a:off x="-114965" y="-388446"/>
            <a:ext cx="1746037" cy="176989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어두운, 식물, 이미지, 밤하늘이(가) 표시된 사진&#10;&#10;자동 생성된 설명">
            <a:extLst>
              <a:ext uri="{FF2B5EF4-FFF2-40B4-BE49-F238E27FC236}">
                <a16:creationId xmlns:a16="http://schemas.microsoft.com/office/drawing/2014/main" id="{D56AD700-885E-43C7-9D9E-ED6BDFCDD8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458" y="496501"/>
            <a:ext cx="1289084" cy="8579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C1CA59-D902-448A-910A-765C2636053C}"/>
              </a:ext>
            </a:extLst>
          </p:cNvPr>
          <p:cNvSpPr/>
          <p:nvPr/>
        </p:nvSpPr>
        <p:spPr>
          <a:xfrm>
            <a:off x="163962" y="15997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연도별로 전국 대학 입학 데이터를 활용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3D6B0-3E3D-4B9F-B500-32BB7698FFE6}"/>
              </a:ext>
            </a:extLst>
          </p:cNvPr>
          <p:cNvSpPr txBox="1"/>
          <p:nvPr/>
        </p:nvSpPr>
        <p:spPr>
          <a:xfrm>
            <a:off x="11658694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EC4A15-D0A3-47FE-AE2C-8C2E25128BBC}"/>
              </a:ext>
            </a:extLst>
          </p:cNvPr>
          <p:cNvSpPr/>
          <p:nvPr/>
        </p:nvSpPr>
        <p:spPr>
          <a:xfrm>
            <a:off x="5285362" y="794652"/>
            <a:ext cx="16212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소개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순서도: 문서 38">
            <a:extLst>
              <a:ext uri="{FF2B5EF4-FFF2-40B4-BE49-F238E27FC236}">
                <a16:creationId xmlns:a16="http://schemas.microsoft.com/office/drawing/2014/main" id="{484A1CC8-9046-447C-BCF6-77C8BA734A6E}"/>
              </a:ext>
            </a:extLst>
          </p:cNvPr>
          <p:cNvSpPr/>
          <p:nvPr/>
        </p:nvSpPr>
        <p:spPr>
          <a:xfrm rot="10800000" flipH="1">
            <a:off x="-902146" y="2506985"/>
            <a:ext cx="4324077" cy="464735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865"/>
              <a:gd name="connsiteX1" fmla="*/ 21600 w 21600"/>
              <a:gd name="connsiteY1" fmla="*/ 0 h 20865"/>
              <a:gd name="connsiteX2" fmla="*/ 15203 w 21600"/>
              <a:gd name="connsiteY2" fmla="*/ 8197 h 20865"/>
              <a:gd name="connsiteX3" fmla="*/ 0 w 21600"/>
              <a:gd name="connsiteY3" fmla="*/ 20172 h 20865"/>
              <a:gd name="connsiteX4" fmla="*/ 0 w 21600"/>
              <a:gd name="connsiteY4" fmla="*/ 0 h 20865"/>
              <a:gd name="connsiteX0" fmla="*/ 110 w 21710"/>
              <a:gd name="connsiteY0" fmla="*/ 0 h 24526"/>
              <a:gd name="connsiteX1" fmla="*/ 21710 w 21710"/>
              <a:gd name="connsiteY1" fmla="*/ 0 h 24526"/>
              <a:gd name="connsiteX2" fmla="*/ 15313 w 21710"/>
              <a:gd name="connsiteY2" fmla="*/ 8197 h 24526"/>
              <a:gd name="connsiteX3" fmla="*/ 0 w 21710"/>
              <a:gd name="connsiteY3" fmla="*/ 23970 h 24526"/>
              <a:gd name="connsiteX4" fmla="*/ 110 w 21710"/>
              <a:gd name="connsiteY4" fmla="*/ 0 h 24526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4" h="24315">
                <a:moveTo>
                  <a:pt x="110" y="345"/>
                </a:moveTo>
                <a:lnTo>
                  <a:pt x="25294" y="0"/>
                </a:lnTo>
                <a:cubicBezTo>
                  <a:pt x="24963" y="5675"/>
                  <a:pt x="19338" y="6813"/>
                  <a:pt x="15313" y="8542"/>
                </a:cubicBezTo>
                <a:cubicBezTo>
                  <a:pt x="5064" y="13869"/>
                  <a:pt x="11958" y="22048"/>
                  <a:pt x="0" y="24315"/>
                </a:cubicBezTo>
                <a:cubicBezTo>
                  <a:pt x="37" y="16325"/>
                  <a:pt x="73" y="8335"/>
                  <a:pt x="110" y="345"/>
                </a:cubicBezTo>
                <a:close/>
              </a:path>
            </a:pathLst>
          </a:custGeom>
          <a:solidFill>
            <a:srgbClr val="2F978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문서 38">
            <a:extLst>
              <a:ext uri="{FF2B5EF4-FFF2-40B4-BE49-F238E27FC236}">
                <a16:creationId xmlns:a16="http://schemas.microsoft.com/office/drawing/2014/main" id="{9814A920-267C-44E1-8B66-CA7D7A5785B9}"/>
              </a:ext>
            </a:extLst>
          </p:cNvPr>
          <p:cNvSpPr/>
          <p:nvPr/>
        </p:nvSpPr>
        <p:spPr>
          <a:xfrm rot="10800000" flipH="1">
            <a:off x="-590848" y="3314944"/>
            <a:ext cx="4522961" cy="479800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" h="21607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22758" y="-92"/>
                  <a:pt x="22758" y="5682"/>
                </a:cubicBezTo>
                <a:cubicBezTo>
                  <a:pt x="11958" y="5682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문서 38">
            <a:extLst>
              <a:ext uri="{FF2B5EF4-FFF2-40B4-BE49-F238E27FC236}">
                <a16:creationId xmlns:a16="http://schemas.microsoft.com/office/drawing/2014/main" id="{AF4278AB-6AE5-424A-AF6F-68C889DCDFA6}"/>
              </a:ext>
            </a:extLst>
          </p:cNvPr>
          <p:cNvSpPr/>
          <p:nvPr/>
        </p:nvSpPr>
        <p:spPr>
          <a:xfrm rot="10800000" flipH="1">
            <a:off x="-915629" y="4478181"/>
            <a:ext cx="3256999" cy="33015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문서 38">
            <a:extLst>
              <a:ext uri="{FF2B5EF4-FFF2-40B4-BE49-F238E27FC236}">
                <a16:creationId xmlns:a16="http://schemas.microsoft.com/office/drawing/2014/main" id="{7F1B7308-F3B2-42F8-91DC-8A00AD5CC835}"/>
              </a:ext>
            </a:extLst>
          </p:cNvPr>
          <p:cNvSpPr/>
          <p:nvPr/>
        </p:nvSpPr>
        <p:spPr>
          <a:xfrm flipH="1">
            <a:off x="10630161" y="-410417"/>
            <a:ext cx="1746037" cy="176989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023C7FB-17DB-4A4D-8D5D-5224D9390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869" y="2173715"/>
            <a:ext cx="5649093" cy="4166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B8EAF86-9BCE-49E5-96F2-104E13FD9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AC07E9-1FB5-4CCB-8C6E-B9CF4CA6086A}"/>
              </a:ext>
            </a:extLst>
          </p:cNvPr>
          <p:cNvSpPr txBox="1"/>
          <p:nvPr/>
        </p:nvSpPr>
        <p:spPr>
          <a:xfrm>
            <a:off x="4717277" y="6458205"/>
            <a:ext cx="1998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출처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교육통계서비스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(2020)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2DCEA1-E090-4625-BF83-1DA7C5F00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139" y="2014129"/>
            <a:ext cx="3939206" cy="43260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2899AAA-7005-4F82-B4B3-8727280D034C}"/>
              </a:ext>
            </a:extLst>
          </p:cNvPr>
          <p:cNvSpPr txBox="1"/>
          <p:nvPr/>
        </p:nvSpPr>
        <p:spPr>
          <a:xfrm>
            <a:off x="9763417" y="6457110"/>
            <a:ext cx="1998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출처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국가통계포털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(2020)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8C74CA-0D78-4C8A-A089-DF045F39AB51}"/>
              </a:ext>
            </a:extLst>
          </p:cNvPr>
          <p:cNvSpPr/>
          <p:nvPr/>
        </p:nvSpPr>
        <p:spPr>
          <a:xfrm>
            <a:off x="6259962" y="15997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경북 안동시 총 생산액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47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순서도: 문서 38">
            <a:extLst>
              <a:ext uri="{FF2B5EF4-FFF2-40B4-BE49-F238E27FC236}">
                <a16:creationId xmlns:a16="http://schemas.microsoft.com/office/drawing/2014/main" id="{DFDCF89D-04B9-4405-BE1E-A2EDCEFDB9D5}"/>
              </a:ext>
            </a:extLst>
          </p:cNvPr>
          <p:cNvSpPr/>
          <p:nvPr/>
        </p:nvSpPr>
        <p:spPr>
          <a:xfrm rot="10800000">
            <a:off x="9174903" y="2395239"/>
            <a:ext cx="4324077" cy="464735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865"/>
              <a:gd name="connsiteX1" fmla="*/ 21600 w 21600"/>
              <a:gd name="connsiteY1" fmla="*/ 0 h 20865"/>
              <a:gd name="connsiteX2" fmla="*/ 15203 w 21600"/>
              <a:gd name="connsiteY2" fmla="*/ 8197 h 20865"/>
              <a:gd name="connsiteX3" fmla="*/ 0 w 21600"/>
              <a:gd name="connsiteY3" fmla="*/ 20172 h 20865"/>
              <a:gd name="connsiteX4" fmla="*/ 0 w 21600"/>
              <a:gd name="connsiteY4" fmla="*/ 0 h 20865"/>
              <a:gd name="connsiteX0" fmla="*/ 110 w 21710"/>
              <a:gd name="connsiteY0" fmla="*/ 0 h 24526"/>
              <a:gd name="connsiteX1" fmla="*/ 21710 w 21710"/>
              <a:gd name="connsiteY1" fmla="*/ 0 h 24526"/>
              <a:gd name="connsiteX2" fmla="*/ 15313 w 21710"/>
              <a:gd name="connsiteY2" fmla="*/ 8197 h 24526"/>
              <a:gd name="connsiteX3" fmla="*/ 0 w 21710"/>
              <a:gd name="connsiteY3" fmla="*/ 23970 h 24526"/>
              <a:gd name="connsiteX4" fmla="*/ 110 w 21710"/>
              <a:gd name="connsiteY4" fmla="*/ 0 h 24526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4" h="24315">
                <a:moveTo>
                  <a:pt x="110" y="345"/>
                </a:moveTo>
                <a:lnTo>
                  <a:pt x="25294" y="0"/>
                </a:lnTo>
                <a:cubicBezTo>
                  <a:pt x="24963" y="5675"/>
                  <a:pt x="19338" y="6813"/>
                  <a:pt x="15313" y="8542"/>
                </a:cubicBezTo>
                <a:cubicBezTo>
                  <a:pt x="5064" y="13869"/>
                  <a:pt x="11958" y="22048"/>
                  <a:pt x="0" y="24315"/>
                </a:cubicBezTo>
                <a:cubicBezTo>
                  <a:pt x="37" y="16325"/>
                  <a:pt x="73" y="8335"/>
                  <a:pt x="110" y="345"/>
                </a:cubicBezTo>
                <a:close/>
              </a:path>
            </a:pathLst>
          </a:custGeom>
          <a:solidFill>
            <a:srgbClr val="2F978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문서 38">
            <a:extLst>
              <a:ext uri="{FF2B5EF4-FFF2-40B4-BE49-F238E27FC236}">
                <a16:creationId xmlns:a16="http://schemas.microsoft.com/office/drawing/2014/main" id="{C93F32C8-00F8-419E-B582-C82335D10E73}"/>
              </a:ext>
            </a:extLst>
          </p:cNvPr>
          <p:cNvSpPr/>
          <p:nvPr/>
        </p:nvSpPr>
        <p:spPr>
          <a:xfrm rot="10800000">
            <a:off x="8976019" y="3429000"/>
            <a:ext cx="4522961" cy="479800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" h="21607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22758" y="-92"/>
                  <a:pt x="22758" y="5682"/>
                </a:cubicBezTo>
                <a:cubicBezTo>
                  <a:pt x="11958" y="5682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순서도: 문서 38">
            <a:extLst>
              <a:ext uri="{FF2B5EF4-FFF2-40B4-BE49-F238E27FC236}">
                <a16:creationId xmlns:a16="http://schemas.microsoft.com/office/drawing/2014/main" id="{4FD862B0-9C59-4AB5-982D-4193ED86AD13}"/>
              </a:ext>
            </a:extLst>
          </p:cNvPr>
          <p:cNvSpPr/>
          <p:nvPr/>
        </p:nvSpPr>
        <p:spPr>
          <a:xfrm rot="10800000">
            <a:off x="9161420" y="4366435"/>
            <a:ext cx="3256999" cy="33015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순서도: 문서 38">
            <a:extLst>
              <a:ext uri="{FF2B5EF4-FFF2-40B4-BE49-F238E27FC236}">
                <a16:creationId xmlns:a16="http://schemas.microsoft.com/office/drawing/2014/main" id="{43935D67-1F7A-409D-BCA2-083B44DBCA32}"/>
              </a:ext>
            </a:extLst>
          </p:cNvPr>
          <p:cNvSpPr/>
          <p:nvPr/>
        </p:nvSpPr>
        <p:spPr>
          <a:xfrm>
            <a:off x="-114965" y="-388446"/>
            <a:ext cx="1746037" cy="176989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어두운, 식물, 이미지, 밤하늘이(가) 표시된 사진&#10;&#10;자동 생성된 설명">
            <a:extLst>
              <a:ext uri="{FF2B5EF4-FFF2-40B4-BE49-F238E27FC236}">
                <a16:creationId xmlns:a16="http://schemas.microsoft.com/office/drawing/2014/main" id="{D56AD700-885E-43C7-9D9E-ED6BDFCDD8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458" y="496501"/>
            <a:ext cx="1289084" cy="8579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C1CA59-D902-448A-910A-765C2636053C}"/>
              </a:ext>
            </a:extLst>
          </p:cNvPr>
          <p:cNvSpPr/>
          <p:nvPr/>
        </p:nvSpPr>
        <p:spPr>
          <a:xfrm>
            <a:off x="3048000" y="12832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불필요한 데이터 제거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3D6B0-3E3D-4B9F-B500-32BB7698FFE6}"/>
              </a:ext>
            </a:extLst>
          </p:cNvPr>
          <p:cNvSpPr txBox="1"/>
          <p:nvPr/>
        </p:nvSpPr>
        <p:spPr>
          <a:xfrm>
            <a:off x="11658694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06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EC4A15-D0A3-47FE-AE2C-8C2E25128BBC}"/>
              </a:ext>
            </a:extLst>
          </p:cNvPr>
          <p:cNvSpPr/>
          <p:nvPr/>
        </p:nvSpPr>
        <p:spPr>
          <a:xfrm>
            <a:off x="5214340" y="794652"/>
            <a:ext cx="16212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1100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4CE57-FD9D-4154-92F6-035E42DC6473}"/>
              </a:ext>
            </a:extLst>
          </p:cNvPr>
          <p:cNvSpPr txBox="1"/>
          <p:nvPr/>
        </p:nvSpPr>
        <p:spPr>
          <a:xfrm>
            <a:off x="8362684" y="2995208"/>
            <a:ext cx="2572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사내대학</a:t>
            </a:r>
            <a:r>
              <a:rPr lang="en-US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일반대학원</a:t>
            </a:r>
            <a:r>
              <a:rPr lang="en-US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특수대학원</a:t>
            </a:r>
            <a:r>
              <a:rPr lang="en-US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전문대학원</a:t>
            </a:r>
            <a:r>
              <a:rPr lang="en-US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기능대학</a:t>
            </a:r>
            <a:r>
              <a:rPr lang="en-US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원격대학</a:t>
            </a:r>
            <a:r>
              <a:rPr lang="en-US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', '</a:t>
            </a:r>
            <a:r>
              <a:rPr lang="ko-KR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사이버대학</a:t>
            </a:r>
            <a:r>
              <a:rPr lang="en-US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' </a:t>
            </a:r>
            <a:r>
              <a:rPr lang="ko-KR" altLang="ko-KR" sz="1050" kern="100" dirty="0">
                <a:solidFill>
                  <a:srgbClr val="6A6A6A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삭제</a:t>
            </a:r>
            <a:endParaRPr lang="ko-KR" altLang="ko-KR" sz="1050" kern="100" dirty="0">
              <a:solidFill>
                <a:srgbClr val="6A6A6A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63F9C-14A2-4DDB-AEE8-4D972076011C}"/>
              </a:ext>
            </a:extLst>
          </p:cNvPr>
          <p:cNvSpPr txBox="1"/>
          <p:nvPr/>
        </p:nvSpPr>
        <p:spPr>
          <a:xfrm>
            <a:off x="2225040" y="1626970"/>
            <a:ext cx="774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정제된 데이터를 통해 최종 데이터가 완성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순서도: 문서 38">
            <a:extLst>
              <a:ext uri="{FF2B5EF4-FFF2-40B4-BE49-F238E27FC236}">
                <a16:creationId xmlns:a16="http://schemas.microsoft.com/office/drawing/2014/main" id="{484A1CC8-9046-447C-BCF6-77C8BA734A6E}"/>
              </a:ext>
            </a:extLst>
          </p:cNvPr>
          <p:cNvSpPr/>
          <p:nvPr/>
        </p:nvSpPr>
        <p:spPr>
          <a:xfrm rot="10800000" flipH="1">
            <a:off x="-902146" y="2506985"/>
            <a:ext cx="4324077" cy="464735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865"/>
              <a:gd name="connsiteX1" fmla="*/ 21600 w 21600"/>
              <a:gd name="connsiteY1" fmla="*/ 0 h 20865"/>
              <a:gd name="connsiteX2" fmla="*/ 15203 w 21600"/>
              <a:gd name="connsiteY2" fmla="*/ 8197 h 20865"/>
              <a:gd name="connsiteX3" fmla="*/ 0 w 21600"/>
              <a:gd name="connsiteY3" fmla="*/ 20172 h 20865"/>
              <a:gd name="connsiteX4" fmla="*/ 0 w 21600"/>
              <a:gd name="connsiteY4" fmla="*/ 0 h 20865"/>
              <a:gd name="connsiteX0" fmla="*/ 110 w 21710"/>
              <a:gd name="connsiteY0" fmla="*/ 0 h 24526"/>
              <a:gd name="connsiteX1" fmla="*/ 21710 w 21710"/>
              <a:gd name="connsiteY1" fmla="*/ 0 h 24526"/>
              <a:gd name="connsiteX2" fmla="*/ 15313 w 21710"/>
              <a:gd name="connsiteY2" fmla="*/ 8197 h 24526"/>
              <a:gd name="connsiteX3" fmla="*/ 0 w 21710"/>
              <a:gd name="connsiteY3" fmla="*/ 23970 h 24526"/>
              <a:gd name="connsiteX4" fmla="*/ 110 w 21710"/>
              <a:gd name="connsiteY4" fmla="*/ 0 h 24526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4" h="24315">
                <a:moveTo>
                  <a:pt x="110" y="345"/>
                </a:moveTo>
                <a:lnTo>
                  <a:pt x="25294" y="0"/>
                </a:lnTo>
                <a:cubicBezTo>
                  <a:pt x="24963" y="5675"/>
                  <a:pt x="19338" y="6813"/>
                  <a:pt x="15313" y="8542"/>
                </a:cubicBezTo>
                <a:cubicBezTo>
                  <a:pt x="5064" y="13869"/>
                  <a:pt x="11958" y="22048"/>
                  <a:pt x="0" y="24315"/>
                </a:cubicBezTo>
                <a:cubicBezTo>
                  <a:pt x="37" y="16325"/>
                  <a:pt x="73" y="8335"/>
                  <a:pt x="110" y="345"/>
                </a:cubicBezTo>
                <a:close/>
              </a:path>
            </a:pathLst>
          </a:custGeom>
          <a:solidFill>
            <a:srgbClr val="2F978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문서 38">
            <a:extLst>
              <a:ext uri="{FF2B5EF4-FFF2-40B4-BE49-F238E27FC236}">
                <a16:creationId xmlns:a16="http://schemas.microsoft.com/office/drawing/2014/main" id="{9814A920-267C-44E1-8B66-CA7D7A5785B9}"/>
              </a:ext>
            </a:extLst>
          </p:cNvPr>
          <p:cNvSpPr/>
          <p:nvPr/>
        </p:nvSpPr>
        <p:spPr>
          <a:xfrm rot="10800000" flipH="1">
            <a:off x="-590848" y="3314944"/>
            <a:ext cx="4522961" cy="479800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" h="21607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22758" y="-92"/>
                  <a:pt x="22758" y="5682"/>
                </a:cubicBezTo>
                <a:cubicBezTo>
                  <a:pt x="11958" y="5682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문서 38">
            <a:extLst>
              <a:ext uri="{FF2B5EF4-FFF2-40B4-BE49-F238E27FC236}">
                <a16:creationId xmlns:a16="http://schemas.microsoft.com/office/drawing/2014/main" id="{AF4278AB-6AE5-424A-AF6F-68C889DCDFA6}"/>
              </a:ext>
            </a:extLst>
          </p:cNvPr>
          <p:cNvSpPr/>
          <p:nvPr/>
        </p:nvSpPr>
        <p:spPr>
          <a:xfrm rot="10800000" flipH="1">
            <a:off x="-915629" y="4478181"/>
            <a:ext cx="3256999" cy="33015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문서 38">
            <a:extLst>
              <a:ext uri="{FF2B5EF4-FFF2-40B4-BE49-F238E27FC236}">
                <a16:creationId xmlns:a16="http://schemas.microsoft.com/office/drawing/2014/main" id="{7F1B7308-F3B2-42F8-91DC-8A00AD5CC835}"/>
              </a:ext>
            </a:extLst>
          </p:cNvPr>
          <p:cNvSpPr/>
          <p:nvPr/>
        </p:nvSpPr>
        <p:spPr>
          <a:xfrm flipH="1">
            <a:off x="10630161" y="-410417"/>
            <a:ext cx="1746037" cy="176989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023C7FB-17DB-4A4D-8D5D-5224D9390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5779" y="2825248"/>
            <a:ext cx="6573098" cy="9934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6E83A5A-23CD-4004-BFFC-EE8A414BC2D0}"/>
              </a:ext>
            </a:extLst>
          </p:cNvPr>
          <p:cNvSpPr txBox="1"/>
          <p:nvPr/>
        </p:nvSpPr>
        <p:spPr>
          <a:xfrm>
            <a:off x="8512936" y="4485737"/>
            <a:ext cx="2271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폐교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D6459E-C69A-44B2-ACE0-ACF451DF223D}"/>
              </a:ext>
            </a:extLst>
          </p:cNvPr>
          <p:cNvSpPr txBox="1"/>
          <p:nvPr/>
        </p:nvSpPr>
        <p:spPr>
          <a:xfrm>
            <a:off x="8465836" y="5875015"/>
            <a:ext cx="22715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본교를 제외한 나머지 삭제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8EAF86-9BCE-49E5-96F2-104E13FD9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548FA4-28E8-40E6-A7A5-FB912C6C3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580" y="4242500"/>
            <a:ext cx="6568297" cy="7394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7AC5FE-C8CA-4E77-9205-AA6EC0808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633" y="5638843"/>
            <a:ext cx="6519073" cy="84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순서도: 문서 38">
            <a:extLst>
              <a:ext uri="{FF2B5EF4-FFF2-40B4-BE49-F238E27FC236}">
                <a16:creationId xmlns:a16="http://schemas.microsoft.com/office/drawing/2014/main" id="{DFDCF89D-04B9-4405-BE1E-A2EDCEFDB9D5}"/>
              </a:ext>
            </a:extLst>
          </p:cNvPr>
          <p:cNvSpPr/>
          <p:nvPr/>
        </p:nvSpPr>
        <p:spPr>
          <a:xfrm rot="10800000">
            <a:off x="9174903" y="2395239"/>
            <a:ext cx="4324077" cy="464735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865"/>
              <a:gd name="connsiteX1" fmla="*/ 21600 w 21600"/>
              <a:gd name="connsiteY1" fmla="*/ 0 h 20865"/>
              <a:gd name="connsiteX2" fmla="*/ 15203 w 21600"/>
              <a:gd name="connsiteY2" fmla="*/ 8197 h 20865"/>
              <a:gd name="connsiteX3" fmla="*/ 0 w 21600"/>
              <a:gd name="connsiteY3" fmla="*/ 20172 h 20865"/>
              <a:gd name="connsiteX4" fmla="*/ 0 w 21600"/>
              <a:gd name="connsiteY4" fmla="*/ 0 h 20865"/>
              <a:gd name="connsiteX0" fmla="*/ 110 w 21710"/>
              <a:gd name="connsiteY0" fmla="*/ 0 h 24526"/>
              <a:gd name="connsiteX1" fmla="*/ 21710 w 21710"/>
              <a:gd name="connsiteY1" fmla="*/ 0 h 24526"/>
              <a:gd name="connsiteX2" fmla="*/ 15313 w 21710"/>
              <a:gd name="connsiteY2" fmla="*/ 8197 h 24526"/>
              <a:gd name="connsiteX3" fmla="*/ 0 w 21710"/>
              <a:gd name="connsiteY3" fmla="*/ 23970 h 24526"/>
              <a:gd name="connsiteX4" fmla="*/ 110 w 21710"/>
              <a:gd name="connsiteY4" fmla="*/ 0 h 24526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4" h="24315">
                <a:moveTo>
                  <a:pt x="110" y="345"/>
                </a:moveTo>
                <a:lnTo>
                  <a:pt x="25294" y="0"/>
                </a:lnTo>
                <a:cubicBezTo>
                  <a:pt x="24963" y="5675"/>
                  <a:pt x="19338" y="6813"/>
                  <a:pt x="15313" y="8542"/>
                </a:cubicBezTo>
                <a:cubicBezTo>
                  <a:pt x="5064" y="13869"/>
                  <a:pt x="11958" y="22048"/>
                  <a:pt x="0" y="24315"/>
                </a:cubicBezTo>
                <a:cubicBezTo>
                  <a:pt x="37" y="16325"/>
                  <a:pt x="73" y="8335"/>
                  <a:pt x="110" y="345"/>
                </a:cubicBezTo>
                <a:close/>
              </a:path>
            </a:pathLst>
          </a:custGeom>
          <a:solidFill>
            <a:srgbClr val="2F978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문서 38">
            <a:extLst>
              <a:ext uri="{FF2B5EF4-FFF2-40B4-BE49-F238E27FC236}">
                <a16:creationId xmlns:a16="http://schemas.microsoft.com/office/drawing/2014/main" id="{C93F32C8-00F8-419E-B582-C82335D10E73}"/>
              </a:ext>
            </a:extLst>
          </p:cNvPr>
          <p:cNvSpPr/>
          <p:nvPr/>
        </p:nvSpPr>
        <p:spPr>
          <a:xfrm rot="10800000">
            <a:off x="8976019" y="3429000"/>
            <a:ext cx="4522961" cy="479800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" h="21607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22758" y="-92"/>
                  <a:pt x="22758" y="5682"/>
                </a:cubicBezTo>
                <a:cubicBezTo>
                  <a:pt x="11958" y="5682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순서도: 문서 38">
            <a:extLst>
              <a:ext uri="{FF2B5EF4-FFF2-40B4-BE49-F238E27FC236}">
                <a16:creationId xmlns:a16="http://schemas.microsoft.com/office/drawing/2014/main" id="{4FD862B0-9C59-4AB5-982D-4193ED86AD13}"/>
              </a:ext>
            </a:extLst>
          </p:cNvPr>
          <p:cNvSpPr/>
          <p:nvPr/>
        </p:nvSpPr>
        <p:spPr>
          <a:xfrm rot="10800000">
            <a:off x="9161420" y="4366435"/>
            <a:ext cx="3256999" cy="33015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순서도: 문서 38">
            <a:extLst>
              <a:ext uri="{FF2B5EF4-FFF2-40B4-BE49-F238E27FC236}">
                <a16:creationId xmlns:a16="http://schemas.microsoft.com/office/drawing/2014/main" id="{43935D67-1F7A-409D-BCA2-083B44DBCA32}"/>
              </a:ext>
            </a:extLst>
          </p:cNvPr>
          <p:cNvSpPr/>
          <p:nvPr/>
        </p:nvSpPr>
        <p:spPr>
          <a:xfrm>
            <a:off x="-114965" y="-388446"/>
            <a:ext cx="1746037" cy="176989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어두운, 식물, 이미지, 밤하늘이(가) 표시된 사진&#10;&#10;자동 생성된 설명">
            <a:extLst>
              <a:ext uri="{FF2B5EF4-FFF2-40B4-BE49-F238E27FC236}">
                <a16:creationId xmlns:a16="http://schemas.microsoft.com/office/drawing/2014/main" id="{D56AD700-885E-43C7-9D9E-ED6BDFCDD8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458" y="496501"/>
            <a:ext cx="1289084" cy="85791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C1CA59-D902-448A-910A-765C2636053C}"/>
              </a:ext>
            </a:extLst>
          </p:cNvPr>
          <p:cNvSpPr/>
          <p:nvPr/>
        </p:nvSpPr>
        <p:spPr>
          <a:xfrm>
            <a:off x="3048000" y="12832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불필요한 데이터 제거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3D6B0-3E3D-4B9F-B500-32BB7698FFE6}"/>
              </a:ext>
            </a:extLst>
          </p:cNvPr>
          <p:cNvSpPr txBox="1"/>
          <p:nvPr/>
        </p:nvSpPr>
        <p:spPr>
          <a:xfrm>
            <a:off x="11658694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07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EC4A15-D0A3-47FE-AE2C-8C2E25128BBC}"/>
              </a:ext>
            </a:extLst>
          </p:cNvPr>
          <p:cNvSpPr/>
          <p:nvPr/>
        </p:nvSpPr>
        <p:spPr>
          <a:xfrm>
            <a:off x="5214341" y="794445"/>
            <a:ext cx="16212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ko-KR" altLang="en-US" sz="11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</a:t>
            </a:r>
            <a:r>
              <a:rPr lang="ko-KR" altLang="en-US" sz="1100" dirty="0" err="1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4CE57-FD9D-4154-92F6-035E42DC6473}"/>
              </a:ext>
            </a:extLst>
          </p:cNvPr>
          <p:cNvSpPr txBox="1"/>
          <p:nvPr/>
        </p:nvSpPr>
        <p:spPr>
          <a:xfrm>
            <a:off x="8362684" y="3190801"/>
            <a:ext cx="25720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kern="100" dirty="0">
                <a:solidFill>
                  <a:srgbClr val="21212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1050" kern="10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입학정원</a:t>
            </a:r>
            <a:r>
              <a:rPr lang="en-US" altLang="ko-KR" sz="1050" kern="10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’, ‘</a:t>
            </a:r>
            <a:r>
              <a:rPr lang="ko-KR" altLang="en-US" sz="1050" kern="10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지원자</a:t>
            </a:r>
            <a:r>
              <a:rPr lang="en-US" altLang="ko-KR" sz="1050" kern="10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‘, ‘</a:t>
            </a:r>
            <a:r>
              <a:rPr lang="ko-KR" altLang="en-US" sz="1050" kern="10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입학자</a:t>
            </a:r>
            <a:r>
              <a:rPr lang="en-US" altLang="ko-KR" sz="1050" kern="10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‘ column </a:t>
            </a:r>
            <a:r>
              <a:rPr lang="ko-KR" altLang="en-US" sz="1050" kern="10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중 </a:t>
            </a:r>
            <a:r>
              <a:rPr lang="ko-KR" altLang="en-US" sz="1050" kern="100" dirty="0" err="1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결측치</a:t>
            </a:r>
            <a:r>
              <a:rPr lang="ko-KR" altLang="en-US" sz="1050" kern="10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제거</a:t>
            </a:r>
            <a:endParaRPr lang="ko-KR" altLang="ko-KR" sz="1050" kern="100" dirty="0">
              <a:solidFill>
                <a:srgbClr val="59595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C63F9C-14A2-4DDB-AEE8-4D972076011C}"/>
              </a:ext>
            </a:extLst>
          </p:cNvPr>
          <p:cNvSpPr txBox="1"/>
          <p:nvPr/>
        </p:nvSpPr>
        <p:spPr>
          <a:xfrm>
            <a:off x="2225040" y="1626970"/>
            <a:ext cx="774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정제된 데이터를 통해 최종 데이터가 완성</a:t>
            </a:r>
            <a:r>
              <a:rPr lang="en-US" altLang="ko-KR" sz="12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순서도: 문서 38">
            <a:extLst>
              <a:ext uri="{FF2B5EF4-FFF2-40B4-BE49-F238E27FC236}">
                <a16:creationId xmlns:a16="http://schemas.microsoft.com/office/drawing/2014/main" id="{484A1CC8-9046-447C-BCF6-77C8BA734A6E}"/>
              </a:ext>
            </a:extLst>
          </p:cNvPr>
          <p:cNvSpPr/>
          <p:nvPr/>
        </p:nvSpPr>
        <p:spPr>
          <a:xfrm rot="10800000" flipH="1">
            <a:off x="-902146" y="2506985"/>
            <a:ext cx="4324077" cy="464735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749"/>
              <a:gd name="connsiteX1" fmla="*/ 21600 w 21600"/>
              <a:gd name="connsiteY1" fmla="*/ 0 h 20749"/>
              <a:gd name="connsiteX2" fmla="*/ 15203 w 21600"/>
              <a:gd name="connsiteY2" fmla="*/ 8197 h 20749"/>
              <a:gd name="connsiteX3" fmla="*/ 0 w 21600"/>
              <a:gd name="connsiteY3" fmla="*/ 20172 h 20749"/>
              <a:gd name="connsiteX4" fmla="*/ 0 w 21600"/>
              <a:gd name="connsiteY4" fmla="*/ 0 h 20749"/>
              <a:gd name="connsiteX0" fmla="*/ 0 w 21600"/>
              <a:gd name="connsiteY0" fmla="*/ 0 h 20865"/>
              <a:gd name="connsiteX1" fmla="*/ 21600 w 21600"/>
              <a:gd name="connsiteY1" fmla="*/ 0 h 20865"/>
              <a:gd name="connsiteX2" fmla="*/ 15203 w 21600"/>
              <a:gd name="connsiteY2" fmla="*/ 8197 h 20865"/>
              <a:gd name="connsiteX3" fmla="*/ 0 w 21600"/>
              <a:gd name="connsiteY3" fmla="*/ 20172 h 20865"/>
              <a:gd name="connsiteX4" fmla="*/ 0 w 21600"/>
              <a:gd name="connsiteY4" fmla="*/ 0 h 20865"/>
              <a:gd name="connsiteX0" fmla="*/ 110 w 21710"/>
              <a:gd name="connsiteY0" fmla="*/ 0 h 24526"/>
              <a:gd name="connsiteX1" fmla="*/ 21710 w 21710"/>
              <a:gd name="connsiteY1" fmla="*/ 0 h 24526"/>
              <a:gd name="connsiteX2" fmla="*/ 15313 w 21710"/>
              <a:gd name="connsiteY2" fmla="*/ 8197 h 24526"/>
              <a:gd name="connsiteX3" fmla="*/ 0 w 21710"/>
              <a:gd name="connsiteY3" fmla="*/ 23970 h 24526"/>
              <a:gd name="connsiteX4" fmla="*/ 110 w 21710"/>
              <a:gd name="connsiteY4" fmla="*/ 0 h 24526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1710"/>
              <a:gd name="connsiteY0" fmla="*/ 0 h 23970"/>
              <a:gd name="connsiteX1" fmla="*/ 21710 w 21710"/>
              <a:gd name="connsiteY1" fmla="*/ 0 h 23970"/>
              <a:gd name="connsiteX2" fmla="*/ 15313 w 21710"/>
              <a:gd name="connsiteY2" fmla="*/ 8197 h 23970"/>
              <a:gd name="connsiteX3" fmla="*/ 0 w 21710"/>
              <a:gd name="connsiteY3" fmla="*/ 23970 h 23970"/>
              <a:gd name="connsiteX4" fmla="*/ 110 w 21710"/>
              <a:gd name="connsiteY4" fmla="*/ 0 h 23970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  <a:gd name="connsiteX0" fmla="*/ 110 w 25294"/>
              <a:gd name="connsiteY0" fmla="*/ 345 h 24315"/>
              <a:gd name="connsiteX1" fmla="*/ 25294 w 25294"/>
              <a:gd name="connsiteY1" fmla="*/ 0 h 24315"/>
              <a:gd name="connsiteX2" fmla="*/ 15313 w 25294"/>
              <a:gd name="connsiteY2" fmla="*/ 8542 h 24315"/>
              <a:gd name="connsiteX3" fmla="*/ 0 w 25294"/>
              <a:gd name="connsiteY3" fmla="*/ 24315 h 24315"/>
              <a:gd name="connsiteX4" fmla="*/ 110 w 25294"/>
              <a:gd name="connsiteY4" fmla="*/ 345 h 2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94" h="24315">
                <a:moveTo>
                  <a:pt x="110" y="345"/>
                </a:moveTo>
                <a:lnTo>
                  <a:pt x="25294" y="0"/>
                </a:lnTo>
                <a:cubicBezTo>
                  <a:pt x="24963" y="5675"/>
                  <a:pt x="19338" y="6813"/>
                  <a:pt x="15313" y="8542"/>
                </a:cubicBezTo>
                <a:cubicBezTo>
                  <a:pt x="5064" y="13869"/>
                  <a:pt x="11958" y="22048"/>
                  <a:pt x="0" y="24315"/>
                </a:cubicBezTo>
                <a:cubicBezTo>
                  <a:pt x="37" y="16325"/>
                  <a:pt x="73" y="8335"/>
                  <a:pt x="110" y="345"/>
                </a:cubicBezTo>
                <a:close/>
              </a:path>
            </a:pathLst>
          </a:custGeom>
          <a:solidFill>
            <a:srgbClr val="2F978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문서 38">
            <a:extLst>
              <a:ext uri="{FF2B5EF4-FFF2-40B4-BE49-F238E27FC236}">
                <a16:creationId xmlns:a16="http://schemas.microsoft.com/office/drawing/2014/main" id="{9814A920-267C-44E1-8B66-CA7D7A5785B9}"/>
              </a:ext>
            </a:extLst>
          </p:cNvPr>
          <p:cNvSpPr/>
          <p:nvPr/>
        </p:nvSpPr>
        <p:spPr>
          <a:xfrm rot="10800000" flipH="1">
            <a:off x="-590848" y="3314944"/>
            <a:ext cx="4522961" cy="479800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" h="21607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22758" y="-92"/>
                  <a:pt x="22758" y="5682"/>
                </a:cubicBezTo>
                <a:cubicBezTo>
                  <a:pt x="11958" y="5682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문서 38">
            <a:extLst>
              <a:ext uri="{FF2B5EF4-FFF2-40B4-BE49-F238E27FC236}">
                <a16:creationId xmlns:a16="http://schemas.microsoft.com/office/drawing/2014/main" id="{AF4278AB-6AE5-424A-AF6F-68C889DCDFA6}"/>
              </a:ext>
            </a:extLst>
          </p:cNvPr>
          <p:cNvSpPr/>
          <p:nvPr/>
        </p:nvSpPr>
        <p:spPr>
          <a:xfrm rot="10800000" flipH="1">
            <a:off x="-915629" y="4478181"/>
            <a:ext cx="3256999" cy="3301500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문서 38">
            <a:extLst>
              <a:ext uri="{FF2B5EF4-FFF2-40B4-BE49-F238E27FC236}">
                <a16:creationId xmlns:a16="http://schemas.microsoft.com/office/drawing/2014/main" id="{7F1B7308-F3B2-42F8-91DC-8A00AD5CC835}"/>
              </a:ext>
            </a:extLst>
          </p:cNvPr>
          <p:cNvSpPr/>
          <p:nvPr/>
        </p:nvSpPr>
        <p:spPr>
          <a:xfrm flipH="1">
            <a:off x="10630161" y="-410417"/>
            <a:ext cx="1746037" cy="176989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710"/>
              <a:gd name="connsiteY0" fmla="*/ 0 h 20680"/>
              <a:gd name="connsiteX1" fmla="*/ 21600 w 21710"/>
              <a:gd name="connsiteY1" fmla="*/ 0 h 20680"/>
              <a:gd name="connsiteX2" fmla="*/ 21710 w 21710"/>
              <a:gd name="connsiteY2" fmla="*/ 5682 h 20680"/>
              <a:gd name="connsiteX3" fmla="*/ 0 w 21710"/>
              <a:gd name="connsiteY3" fmla="*/ 20172 h 20680"/>
              <a:gd name="connsiteX4" fmla="*/ 0 w 21710"/>
              <a:gd name="connsiteY4" fmla="*/ 0 h 20680"/>
              <a:gd name="connsiteX0" fmla="*/ 1048 w 22758"/>
              <a:gd name="connsiteY0" fmla="*/ 0 h 22029"/>
              <a:gd name="connsiteX1" fmla="*/ 22648 w 22758"/>
              <a:gd name="connsiteY1" fmla="*/ 0 h 22029"/>
              <a:gd name="connsiteX2" fmla="*/ 22758 w 22758"/>
              <a:gd name="connsiteY2" fmla="*/ 5682 h 22029"/>
              <a:gd name="connsiteX3" fmla="*/ 0 w 22758"/>
              <a:gd name="connsiteY3" fmla="*/ 21553 h 22029"/>
              <a:gd name="connsiteX4" fmla="*/ 1048 w 22758"/>
              <a:gd name="connsiteY4" fmla="*/ 0 h 22029"/>
              <a:gd name="connsiteX0" fmla="*/ 1048 w 22758"/>
              <a:gd name="connsiteY0" fmla="*/ 0 h 21607"/>
              <a:gd name="connsiteX1" fmla="*/ 22648 w 22758"/>
              <a:gd name="connsiteY1" fmla="*/ 0 h 21607"/>
              <a:gd name="connsiteX2" fmla="*/ 22758 w 22758"/>
              <a:gd name="connsiteY2" fmla="*/ 5682 h 21607"/>
              <a:gd name="connsiteX3" fmla="*/ 0 w 22758"/>
              <a:gd name="connsiteY3" fmla="*/ 21553 h 21607"/>
              <a:gd name="connsiteX4" fmla="*/ 1048 w 22758"/>
              <a:gd name="connsiteY4" fmla="*/ 0 h 21607"/>
              <a:gd name="connsiteX0" fmla="*/ 1048 w 22648"/>
              <a:gd name="connsiteY0" fmla="*/ 0 h 21604"/>
              <a:gd name="connsiteX1" fmla="*/ 22648 w 22648"/>
              <a:gd name="connsiteY1" fmla="*/ 0 h 21604"/>
              <a:gd name="connsiteX2" fmla="*/ 15496 w 22648"/>
              <a:gd name="connsiteY2" fmla="*/ 4798 h 21604"/>
              <a:gd name="connsiteX3" fmla="*/ 0 w 22648"/>
              <a:gd name="connsiteY3" fmla="*/ 21553 h 21604"/>
              <a:gd name="connsiteX4" fmla="*/ 1048 w 22648"/>
              <a:gd name="connsiteY4" fmla="*/ 0 h 2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48" h="21604">
                <a:moveTo>
                  <a:pt x="1048" y="0"/>
                </a:moveTo>
                <a:lnTo>
                  <a:pt x="22648" y="0"/>
                </a:lnTo>
                <a:cubicBezTo>
                  <a:pt x="22648" y="5774"/>
                  <a:pt x="15496" y="-976"/>
                  <a:pt x="15496" y="4798"/>
                </a:cubicBezTo>
                <a:cubicBezTo>
                  <a:pt x="4696" y="4798"/>
                  <a:pt x="11407" y="22689"/>
                  <a:pt x="0" y="21553"/>
                </a:cubicBezTo>
                <a:cubicBezTo>
                  <a:pt x="349" y="14369"/>
                  <a:pt x="699" y="7184"/>
                  <a:pt x="1048" y="0"/>
                </a:cubicBezTo>
                <a:close/>
              </a:path>
            </a:pathLst>
          </a:custGeom>
          <a:solidFill>
            <a:srgbClr val="C0D1A5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023C7FB-17DB-4A4D-8D5D-5224D9390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5779" y="2974853"/>
            <a:ext cx="6573098" cy="10089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6E83A5A-23CD-4004-BFFC-EE8A414BC2D0}"/>
              </a:ext>
            </a:extLst>
          </p:cNvPr>
          <p:cNvSpPr txBox="1"/>
          <p:nvPr/>
        </p:nvSpPr>
        <p:spPr>
          <a:xfrm>
            <a:off x="8399076" y="4839936"/>
            <a:ext cx="274239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 maps</a:t>
            </a:r>
            <a:r>
              <a:rPr lang="ko-KR" altLang="en-US" sz="1050" b="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 좌표 불러오지 못하는 </a:t>
            </a:r>
            <a:endParaRPr lang="en-US" altLang="ko-KR" sz="1050" b="0" dirty="0">
              <a:solidFill>
                <a:srgbClr val="59595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050" b="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대학교 제거</a:t>
            </a:r>
            <a:endParaRPr lang="en-US" altLang="ko-KR" sz="1050" b="0" dirty="0">
              <a:solidFill>
                <a:srgbClr val="59595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050" dirty="0">
              <a:solidFill>
                <a:srgbClr val="59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050" b="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한국방송통신대학교는 타학교에 비해 </a:t>
            </a:r>
            <a:endParaRPr lang="en-US" altLang="ko-KR" sz="1050" b="0" dirty="0">
              <a:solidFill>
                <a:srgbClr val="595959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050" b="0" dirty="0">
                <a:solidFill>
                  <a:srgbClr val="595959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입학정원 수 차이가 너무 커 지도 시각화로 표현하는데 어려움이 있어 이상치로 판단 후 제거</a:t>
            </a:r>
          </a:p>
          <a:p>
            <a:pPr algn="ctr"/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8EAF86-9BCE-49E5-96F2-104E13FD9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548FA4-28E8-40E6-A7A5-FB912C6C3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6774" y="4739653"/>
            <a:ext cx="6573097" cy="13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9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각 삼각형 78">
            <a:extLst>
              <a:ext uri="{FF2B5EF4-FFF2-40B4-BE49-F238E27FC236}">
                <a16:creationId xmlns:a16="http://schemas.microsoft.com/office/drawing/2014/main" id="{29DCA8B5-2310-42AF-8271-E410334B80E0}"/>
              </a:ext>
            </a:extLst>
          </p:cNvPr>
          <p:cNvSpPr/>
          <p:nvPr/>
        </p:nvSpPr>
        <p:spPr>
          <a:xfrm flipH="1">
            <a:off x="7458074" y="6105525"/>
            <a:ext cx="4733925" cy="752475"/>
          </a:xfrm>
          <a:prstGeom prst="rtTriangle">
            <a:avLst/>
          </a:prstGeom>
          <a:solidFill>
            <a:srgbClr val="C0D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772F19-A8C3-411C-9023-7B94D6B8D1E1}"/>
              </a:ext>
            </a:extLst>
          </p:cNvPr>
          <p:cNvGrpSpPr/>
          <p:nvPr/>
        </p:nvGrpSpPr>
        <p:grpSpPr>
          <a:xfrm>
            <a:off x="731520" y="4125575"/>
            <a:ext cx="9669765" cy="1778121"/>
            <a:chOff x="2828916" y="4257426"/>
            <a:chExt cx="9669765" cy="17781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6C40D4A-4A80-4FA5-9C31-8B6DBF18F451}"/>
                </a:ext>
              </a:extLst>
            </p:cNvPr>
            <p:cNvSpPr/>
            <p:nvPr/>
          </p:nvSpPr>
          <p:spPr>
            <a:xfrm>
              <a:off x="8724885" y="5604660"/>
              <a:ext cx="245106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연도별 전국 입학생 수를 그래프로 시각화 한다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4E9F883-75AF-49B7-AE50-272C80EE9935}"/>
                </a:ext>
              </a:extLst>
            </p:cNvPr>
            <p:cNvGrpSpPr/>
            <p:nvPr/>
          </p:nvGrpSpPr>
          <p:grpSpPr>
            <a:xfrm>
              <a:off x="2828916" y="4257426"/>
              <a:ext cx="9669765" cy="1745568"/>
              <a:chOff x="575093" y="4580195"/>
              <a:chExt cx="9669765" cy="1745568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C2A70459-192D-4538-9910-D19D63E5AB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74494" y="4580195"/>
                <a:ext cx="3993727" cy="1333536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6C3AB082-2AC5-419E-B1B4-775648FE6B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361739" y="4580195"/>
                <a:ext cx="3883119" cy="1314681"/>
              </a:xfrm>
              <a:prstGeom prst="rect">
                <a:avLst/>
              </a:prstGeom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99FB1BD3-C854-41A5-A9B3-B78E7643AD34}"/>
                  </a:ext>
                </a:extLst>
              </p:cNvPr>
              <p:cNvGrpSpPr/>
              <p:nvPr/>
            </p:nvGrpSpPr>
            <p:grpSpPr>
              <a:xfrm>
                <a:off x="575093" y="5894876"/>
                <a:ext cx="2725171" cy="430887"/>
                <a:chOff x="408917" y="3855670"/>
                <a:chExt cx="2633022" cy="43088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8082B2DB-95C8-412B-BF51-472C5611AD17}"/>
                    </a:ext>
                  </a:extLst>
                </p:cNvPr>
                <p:cNvSpPr/>
                <p:nvPr/>
              </p:nvSpPr>
              <p:spPr>
                <a:xfrm>
                  <a:off x="673756" y="3855670"/>
                  <a:ext cx="2368183" cy="4308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1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입학생 수 총합과 연도를 </a:t>
                  </a:r>
                  <a:endParaRPr lang="en-US" altLang="ko-KR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ko-KR" altLang="en-US" sz="11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데이터프레임으로 생성한다</a:t>
                  </a:r>
                  <a:r>
                    <a:rPr lang="en-US" altLang="ko-KR" sz="11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.</a:t>
                  </a:r>
                  <a:endParaRPr lang="ko-KR" altLang="en-US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33E5A374-A4ED-4549-A9DB-2D339EB2A069}"/>
                    </a:ext>
                  </a:extLst>
                </p:cNvPr>
                <p:cNvSpPr/>
                <p:nvPr/>
              </p:nvSpPr>
              <p:spPr>
                <a:xfrm>
                  <a:off x="408917" y="3855671"/>
                  <a:ext cx="355678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1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#</a:t>
                  </a:r>
                  <a:r>
                    <a:rPr lang="en-US" altLang="ko-KR" sz="11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3</a:t>
                  </a:r>
                  <a:endParaRPr lang="ko-KR" altLang="en-US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D45CE70-2701-4C17-ADA4-B85B066F67EB}"/>
                  </a:ext>
                </a:extLst>
              </p:cNvPr>
              <p:cNvGrpSpPr/>
              <p:nvPr/>
            </p:nvGrpSpPr>
            <p:grpSpPr>
              <a:xfrm>
                <a:off x="6202999" y="5894877"/>
                <a:ext cx="2532104" cy="280464"/>
                <a:chOff x="336053" y="3855671"/>
                <a:chExt cx="2446482" cy="280464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0A98CDB1-911E-4CE4-978C-310ECE36B603}"/>
                    </a:ext>
                  </a:extLst>
                </p:cNvPr>
                <p:cNvSpPr/>
                <p:nvPr/>
              </p:nvSpPr>
              <p:spPr>
                <a:xfrm>
                  <a:off x="595052" y="3855671"/>
                  <a:ext cx="2187483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ko-KR" altLang="en-US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514725E3-CE8C-4ED0-86B9-47279F100C06}"/>
                    </a:ext>
                  </a:extLst>
                </p:cNvPr>
                <p:cNvSpPr/>
                <p:nvPr/>
              </p:nvSpPr>
              <p:spPr>
                <a:xfrm>
                  <a:off x="336053" y="3874525"/>
                  <a:ext cx="355678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1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#</a:t>
                  </a:r>
                  <a:r>
                    <a:rPr lang="en-US" altLang="ko-KR" sz="11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4</a:t>
                  </a:r>
                  <a:endParaRPr lang="ko-KR" altLang="en-US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1DA800-5968-4628-8947-7FFE6EFE4051}"/>
              </a:ext>
            </a:extLst>
          </p:cNvPr>
          <p:cNvSpPr/>
          <p:nvPr/>
        </p:nvSpPr>
        <p:spPr>
          <a:xfrm>
            <a:off x="731520" y="3135263"/>
            <a:ext cx="3556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#1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7359F0-627B-4C2F-9DF4-FCCF76EB5395}"/>
              </a:ext>
            </a:extLst>
          </p:cNvPr>
          <p:cNvSpPr/>
          <p:nvPr/>
        </p:nvSpPr>
        <p:spPr>
          <a:xfrm>
            <a:off x="6204868" y="3120034"/>
            <a:ext cx="3556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39E6CC-05D4-4AFB-ABF1-FD10729AAA0C}"/>
              </a:ext>
            </a:extLst>
          </p:cNvPr>
          <p:cNvGrpSpPr/>
          <p:nvPr/>
        </p:nvGrpSpPr>
        <p:grpSpPr>
          <a:xfrm>
            <a:off x="814577" y="1773920"/>
            <a:ext cx="9586709" cy="1800193"/>
            <a:chOff x="794169" y="2486835"/>
            <a:chExt cx="9586709" cy="18001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2B61D82-C985-4835-B061-3A064FE4F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4169" y="2487706"/>
              <a:ext cx="4010071" cy="128797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96A4285-239F-44A8-8C20-B02ABFD31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70808" y="2486835"/>
              <a:ext cx="4010070" cy="128797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7CBC71-8A57-49EB-997D-1C62D724EAD5}"/>
                </a:ext>
              </a:extLst>
            </p:cNvPr>
            <p:cNvSpPr/>
            <p:nvPr/>
          </p:nvSpPr>
          <p:spPr>
            <a:xfrm>
              <a:off x="985220" y="3856141"/>
              <a:ext cx="245106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입학자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’ column 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값을 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int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</a:t>
              </a:r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타입 변경 해준다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6243C5-B552-4C0F-8053-219F656A7EFD}"/>
                </a:ext>
              </a:extLst>
            </p:cNvPr>
            <p:cNvSpPr/>
            <p:nvPr/>
          </p:nvSpPr>
          <p:spPr>
            <a:xfrm>
              <a:off x="6453574" y="3825867"/>
              <a:ext cx="245106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타입 변경해준 입학자 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column </a:t>
              </a:r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값을 동일 연도끼리 더해준다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7" name="직각 삼각형 76">
            <a:extLst>
              <a:ext uri="{FF2B5EF4-FFF2-40B4-BE49-F238E27FC236}">
                <a16:creationId xmlns:a16="http://schemas.microsoft.com/office/drawing/2014/main" id="{33DDBFF5-5069-4E05-9F7F-E9B182717236}"/>
              </a:ext>
            </a:extLst>
          </p:cNvPr>
          <p:cNvSpPr/>
          <p:nvPr/>
        </p:nvSpPr>
        <p:spPr>
          <a:xfrm rot="10800000" flipH="1">
            <a:off x="-1" y="-2"/>
            <a:ext cx="4610101" cy="752475"/>
          </a:xfrm>
          <a:prstGeom prst="rtTriangle">
            <a:avLst/>
          </a:prstGeom>
          <a:solidFill>
            <a:srgbClr val="C0D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28A01F0-0A0A-4C24-89DA-A835B254DC16}"/>
              </a:ext>
            </a:extLst>
          </p:cNvPr>
          <p:cNvSpPr/>
          <p:nvPr/>
        </p:nvSpPr>
        <p:spPr>
          <a:xfrm>
            <a:off x="731520" y="548312"/>
            <a:ext cx="39725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연도별 전국 입학생 수 비교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335BAF4A-AD89-4B4A-8E7D-31B39ADD60B9}"/>
              </a:ext>
            </a:extLst>
          </p:cNvPr>
          <p:cNvCxnSpPr>
            <a:cxnSpLocks/>
          </p:cNvCxnSpPr>
          <p:nvPr/>
        </p:nvCxnSpPr>
        <p:spPr>
          <a:xfrm>
            <a:off x="830921" y="1250067"/>
            <a:ext cx="3977385" cy="0"/>
          </a:xfrm>
          <a:prstGeom prst="line">
            <a:avLst/>
          </a:prstGeom>
          <a:ln w="19050">
            <a:solidFill>
              <a:srgbClr val="C0D1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533C441-6B3E-4C13-809A-A7D018E51CAC}"/>
              </a:ext>
            </a:extLst>
          </p:cNvPr>
          <p:cNvSpPr/>
          <p:nvPr/>
        </p:nvSpPr>
        <p:spPr>
          <a:xfrm>
            <a:off x="731520" y="893096"/>
            <a:ext cx="39725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증가 또는 감소 추세 확인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9" name="순서도: 문서 12">
            <a:extLst>
              <a:ext uri="{FF2B5EF4-FFF2-40B4-BE49-F238E27FC236}">
                <a16:creationId xmlns:a16="http://schemas.microsoft.com/office/drawing/2014/main" id="{1B97DB81-D620-4E36-9FEE-C68BC6CB30DD}"/>
              </a:ext>
            </a:extLst>
          </p:cNvPr>
          <p:cNvSpPr/>
          <p:nvPr/>
        </p:nvSpPr>
        <p:spPr>
          <a:xfrm>
            <a:off x="4704080" y="-563312"/>
            <a:ext cx="8403441" cy="1777497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rgbClr val="C0D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순서도: 문서 12">
            <a:extLst>
              <a:ext uri="{FF2B5EF4-FFF2-40B4-BE49-F238E27FC236}">
                <a16:creationId xmlns:a16="http://schemas.microsoft.com/office/drawing/2014/main" id="{D4B4D038-6EA9-4936-B8D6-09A761419BFA}"/>
              </a:ext>
            </a:extLst>
          </p:cNvPr>
          <p:cNvSpPr/>
          <p:nvPr/>
        </p:nvSpPr>
        <p:spPr>
          <a:xfrm>
            <a:off x="6893757" y="-276018"/>
            <a:ext cx="5466053" cy="169451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51 w 21751"/>
              <a:gd name="connsiteY0" fmla="*/ 0 h 17322"/>
              <a:gd name="connsiteX1" fmla="*/ 21751 w 21751"/>
              <a:gd name="connsiteY1" fmla="*/ 0 h 17322"/>
              <a:gd name="connsiteX2" fmla="*/ 21751 w 21751"/>
              <a:gd name="connsiteY2" fmla="*/ 17322 h 17322"/>
              <a:gd name="connsiteX3" fmla="*/ 0 w 21751"/>
              <a:gd name="connsiteY3" fmla="*/ 810 h 17322"/>
              <a:gd name="connsiteX4" fmla="*/ 151 w 21751"/>
              <a:gd name="connsiteY4" fmla="*/ 0 h 17322"/>
              <a:gd name="connsiteX0" fmla="*/ 151 w 21751"/>
              <a:gd name="connsiteY0" fmla="*/ 0 h 23669"/>
              <a:gd name="connsiteX1" fmla="*/ 21751 w 21751"/>
              <a:gd name="connsiteY1" fmla="*/ 0 h 23669"/>
              <a:gd name="connsiteX2" fmla="*/ 21751 w 21751"/>
              <a:gd name="connsiteY2" fmla="*/ 17322 h 23669"/>
              <a:gd name="connsiteX3" fmla="*/ 0 w 21751"/>
              <a:gd name="connsiteY3" fmla="*/ 810 h 23669"/>
              <a:gd name="connsiteX4" fmla="*/ 151 w 21751"/>
              <a:gd name="connsiteY4" fmla="*/ 0 h 23669"/>
              <a:gd name="connsiteX0" fmla="*/ 151 w 21751"/>
              <a:gd name="connsiteY0" fmla="*/ 0 h 18021"/>
              <a:gd name="connsiteX1" fmla="*/ 21751 w 21751"/>
              <a:gd name="connsiteY1" fmla="*/ 0 h 18021"/>
              <a:gd name="connsiteX2" fmla="*/ 21500 w 21751"/>
              <a:gd name="connsiteY2" fmla="*/ 784 h 18021"/>
              <a:gd name="connsiteX3" fmla="*/ 0 w 21751"/>
              <a:gd name="connsiteY3" fmla="*/ 810 h 18021"/>
              <a:gd name="connsiteX4" fmla="*/ 151 w 21751"/>
              <a:gd name="connsiteY4" fmla="*/ 0 h 18021"/>
              <a:gd name="connsiteX0" fmla="*/ 151 w 21751"/>
              <a:gd name="connsiteY0" fmla="*/ 0 h 23093"/>
              <a:gd name="connsiteX1" fmla="*/ 21751 w 21751"/>
              <a:gd name="connsiteY1" fmla="*/ 0 h 23093"/>
              <a:gd name="connsiteX2" fmla="*/ 21500 w 21751"/>
              <a:gd name="connsiteY2" fmla="*/ 784 h 23093"/>
              <a:gd name="connsiteX3" fmla="*/ 10554 w 21751"/>
              <a:gd name="connsiteY3" fmla="*/ 23093 h 23093"/>
              <a:gd name="connsiteX4" fmla="*/ 0 w 21751"/>
              <a:gd name="connsiteY4" fmla="*/ 810 h 23093"/>
              <a:gd name="connsiteX5" fmla="*/ 151 w 21751"/>
              <a:gd name="connsiteY5" fmla="*/ 0 h 23093"/>
              <a:gd name="connsiteX0" fmla="*/ 151 w 21751"/>
              <a:gd name="connsiteY0" fmla="*/ 0 h 23144"/>
              <a:gd name="connsiteX1" fmla="*/ 21751 w 21751"/>
              <a:gd name="connsiteY1" fmla="*/ 0 h 23144"/>
              <a:gd name="connsiteX2" fmla="*/ 21500 w 21751"/>
              <a:gd name="connsiteY2" fmla="*/ 784 h 23144"/>
              <a:gd name="connsiteX3" fmla="*/ 10554 w 21751"/>
              <a:gd name="connsiteY3" fmla="*/ 23093 h 23144"/>
              <a:gd name="connsiteX4" fmla="*/ 0 w 21751"/>
              <a:gd name="connsiteY4" fmla="*/ 810 h 23144"/>
              <a:gd name="connsiteX5" fmla="*/ 151 w 21751"/>
              <a:gd name="connsiteY5" fmla="*/ 0 h 23144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  <a:gd name="connsiteX0" fmla="*/ 151 w 21751"/>
              <a:gd name="connsiteY0" fmla="*/ 0 h 23158"/>
              <a:gd name="connsiteX1" fmla="*/ 21751 w 21751"/>
              <a:gd name="connsiteY1" fmla="*/ 0 h 23158"/>
              <a:gd name="connsiteX2" fmla="*/ 17383 w 21751"/>
              <a:gd name="connsiteY2" fmla="*/ 5423 h 23158"/>
              <a:gd name="connsiteX3" fmla="*/ 10554 w 21751"/>
              <a:gd name="connsiteY3" fmla="*/ 23093 h 23158"/>
              <a:gd name="connsiteX4" fmla="*/ 0 w 21751"/>
              <a:gd name="connsiteY4" fmla="*/ 810 h 23158"/>
              <a:gd name="connsiteX5" fmla="*/ 151 w 21751"/>
              <a:gd name="connsiteY5" fmla="*/ 0 h 2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1" h="23158">
                <a:moveTo>
                  <a:pt x="151" y="0"/>
                </a:moveTo>
                <a:lnTo>
                  <a:pt x="21751" y="0"/>
                </a:lnTo>
                <a:cubicBezTo>
                  <a:pt x="21667" y="261"/>
                  <a:pt x="17467" y="5162"/>
                  <a:pt x="17383" y="5423"/>
                </a:cubicBezTo>
                <a:cubicBezTo>
                  <a:pt x="15467" y="8415"/>
                  <a:pt x="13886" y="24299"/>
                  <a:pt x="10554" y="23093"/>
                </a:cubicBezTo>
                <a:cubicBezTo>
                  <a:pt x="6971" y="22189"/>
                  <a:pt x="7056" y="8239"/>
                  <a:pt x="0" y="810"/>
                </a:cubicBezTo>
                <a:cubicBezTo>
                  <a:pt x="50" y="540"/>
                  <a:pt x="101" y="270"/>
                  <a:pt x="151" y="0"/>
                </a:cubicBezTo>
                <a:close/>
              </a:path>
            </a:pathLst>
          </a:cu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FA359D5-02CA-457D-94BD-80E9CC7E9ED9}"/>
              </a:ext>
            </a:extLst>
          </p:cNvPr>
          <p:cNvSpPr/>
          <p:nvPr/>
        </p:nvSpPr>
        <p:spPr>
          <a:xfrm>
            <a:off x="10623918" y="1149237"/>
            <a:ext cx="147961" cy="147961"/>
          </a:xfrm>
          <a:prstGeom prst="ellipse">
            <a:avLst/>
          </a:pr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D7D7D5-3BE4-494C-B7E2-C30D7DA66195}"/>
              </a:ext>
            </a:extLst>
          </p:cNvPr>
          <p:cNvSpPr txBox="1"/>
          <p:nvPr/>
        </p:nvSpPr>
        <p:spPr>
          <a:xfrm>
            <a:off x="11544347" y="6412039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08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22" name="Picture 2">
            <a:extLst>
              <a:ext uri="{FF2B5EF4-FFF2-40B4-BE49-F238E27FC236}">
                <a16:creationId xmlns:a16="http://schemas.microsoft.com/office/drawing/2014/main" id="{A031A015-FB1C-4D82-B080-4D24DB0F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61256" y="328765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0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FF3190A8-A8E3-47F6-A042-82523160E0A9}"/>
              </a:ext>
            </a:extLst>
          </p:cNvPr>
          <p:cNvSpPr/>
          <p:nvPr/>
        </p:nvSpPr>
        <p:spPr>
          <a:xfrm>
            <a:off x="4125122" y="1150239"/>
            <a:ext cx="9708414" cy="9809052"/>
          </a:xfrm>
          <a:prstGeom prst="ellipse">
            <a:avLst/>
          </a:prstGeom>
          <a:solidFill>
            <a:srgbClr val="C0D1A5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8CBDF31-198D-4D00-BB3D-41DFB6063F40}"/>
              </a:ext>
            </a:extLst>
          </p:cNvPr>
          <p:cNvSpPr/>
          <p:nvPr/>
        </p:nvSpPr>
        <p:spPr>
          <a:xfrm>
            <a:off x="4446955" y="1143000"/>
            <a:ext cx="9708414" cy="9809052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1B8D6CE-9B3F-4558-8558-959B7DECA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227236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779633-C4CE-4855-BC69-4C0A7D54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8912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153AF0-8AF5-489B-A528-F7E527E2AC0D}"/>
              </a:ext>
            </a:extLst>
          </p:cNvPr>
          <p:cNvSpPr/>
          <p:nvPr/>
        </p:nvSpPr>
        <p:spPr>
          <a:xfrm>
            <a:off x="7404751" y="3101294"/>
            <a:ext cx="42920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0"/>
            <a:r>
              <a:rPr lang="ko-KR" altLang="en-US" sz="12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측정 값</a:t>
            </a:r>
            <a:endParaRPr lang="en-US" altLang="ko-KR" sz="1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 fontAlgn="base" latinLnBrk="0"/>
            <a:endParaRPr lang="en-US" altLang="ko-KR" sz="12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 latinLnBrk="0"/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2016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560,725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2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 latinLnBrk="0"/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546,173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2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 latinLnBrk="0"/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542,937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2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 latinLnBrk="0"/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538,655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2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 fontAlgn="base" latinLnBrk="0"/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527,323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12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50682F7-A10E-4C8A-9A30-A4123B0EB661}"/>
              </a:ext>
            </a:extLst>
          </p:cNvPr>
          <p:cNvCxnSpPr>
            <a:cxnSpLocks/>
          </p:cNvCxnSpPr>
          <p:nvPr/>
        </p:nvCxnSpPr>
        <p:spPr>
          <a:xfrm>
            <a:off x="7519033" y="3395550"/>
            <a:ext cx="3872865" cy="0"/>
          </a:xfrm>
          <a:prstGeom prst="line">
            <a:avLst/>
          </a:prstGeom>
          <a:ln w="3175">
            <a:solidFill>
              <a:srgbClr val="85A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D55E49C-A01D-4224-9918-0E660061751C}"/>
              </a:ext>
            </a:extLst>
          </p:cNvPr>
          <p:cNvCxnSpPr>
            <a:cxnSpLocks/>
          </p:cNvCxnSpPr>
          <p:nvPr/>
        </p:nvCxnSpPr>
        <p:spPr>
          <a:xfrm>
            <a:off x="7517800" y="4944311"/>
            <a:ext cx="3872865" cy="0"/>
          </a:xfrm>
          <a:prstGeom prst="line">
            <a:avLst/>
          </a:prstGeom>
          <a:ln w="3175">
            <a:solidFill>
              <a:srgbClr val="85A3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4BF2D6-18BC-4F43-B3FA-89BF319E475B}"/>
              </a:ext>
            </a:extLst>
          </p:cNvPr>
          <p:cNvSpPr/>
          <p:nvPr/>
        </p:nvSpPr>
        <p:spPr>
          <a:xfrm>
            <a:off x="7353626" y="2516041"/>
            <a:ext cx="42036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매년 감소하고 있는 입학생 수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CBE282-6C98-4E59-91AE-429896920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97" y="985488"/>
            <a:ext cx="5808373" cy="4580809"/>
          </a:xfrm>
          <a:prstGeom prst="rect">
            <a:avLst/>
          </a:prstGeom>
        </p:spPr>
      </p:pic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79CF6B44-DBE0-414D-9046-11D72BF2B5A0}"/>
              </a:ext>
            </a:extLst>
          </p:cNvPr>
          <p:cNvSpPr/>
          <p:nvPr/>
        </p:nvSpPr>
        <p:spPr>
          <a:xfrm rot="1441412">
            <a:off x="6149796" y="5140620"/>
            <a:ext cx="595001" cy="699229"/>
          </a:xfrm>
          <a:prstGeom prst="parallelogram">
            <a:avLst>
              <a:gd name="adj" fmla="val 58269"/>
            </a:avLst>
          </a:prstGeom>
          <a:solidFill>
            <a:srgbClr val="2F978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9621D0-9D8B-49A3-A32E-C3B696DB7A28}"/>
              </a:ext>
            </a:extLst>
          </p:cNvPr>
          <p:cNvGrpSpPr/>
          <p:nvPr/>
        </p:nvGrpSpPr>
        <p:grpSpPr>
          <a:xfrm>
            <a:off x="670873" y="337219"/>
            <a:ext cx="2974544" cy="381657"/>
            <a:chOff x="518473" y="384621"/>
            <a:chExt cx="2974544" cy="381657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4D35E3E-898A-4C11-8CC1-CA0E8CE12836}"/>
                </a:ext>
              </a:extLst>
            </p:cNvPr>
            <p:cNvSpPr/>
            <p:nvPr/>
          </p:nvSpPr>
          <p:spPr>
            <a:xfrm>
              <a:off x="518473" y="384621"/>
              <a:ext cx="340207" cy="335818"/>
            </a:xfrm>
            <a:prstGeom prst="ellipse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EDC144-87D0-4CBD-AF6F-10D61CC94F67}"/>
                </a:ext>
              </a:extLst>
            </p:cNvPr>
            <p:cNvSpPr txBox="1"/>
            <p:nvPr/>
          </p:nvSpPr>
          <p:spPr>
            <a:xfrm>
              <a:off x="595901" y="458501"/>
              <a:ext cx="2897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연도별 전국 입학생 수 비교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39F0BB-83A6-4E28-B3BE-8795CBD6FFBC}"/>
              </a:ext>
            </a:extLst>
          </p:cNvPr>
          <p:cNvSpPr txBox="1"/>
          <p:nvPr/>
        </p:nvSpPr>
        <p:spPr>
          <a:xfrm>
            <a:off x="11811094" y="6364637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90F5E09-E0AD-4E52-830B-1F417FF01F21}"/>
              </a:ext>
            </a:extLst>
          </p:cNvPr>
          <p:cNvSpPr/>
          <p:nvPr/>
        </p:nvSpPr>
        <p:spPr>
          <a:xfrm>
            <a:off x="670873" y="345878"/>
            <a:ext cx="340207" cy="33581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13C31-77FA-468A-8A2B-5A13234B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13656" y="281363"/>
            <a:ext cx="258491" cy="41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608C64D-9032-4500-B44D-E9F2BF27DB58}"/>
              </a:ext>
            </a:extLst>
          </p:cNvPr>
          <p:cNvSpPr/>
          <p:nvPr/>
        </p:nvSpPr>
        <p:spPr>
          <a:xfrm>
            <a:off x="7348930" y="2991171"/>
            <a:ext cx="340207" cy="33581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264180-93BD-4764-8941-E6BD974785C6}"/>
              </a:ext>
            </a:extLst>
          </p:cNvPr>
          <p:cNvSpPr/>
          <p:nvPr/>
        </p:nvSpPr>
        <p:spPr>
          <a:xfrm>
            <a:off x="7347697" y="4535327"/>
            <a:ext cx="340207" cy="335818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9442D084-15CA-43CF-A146-21E0B7EA65F7}"/>
              </a:ext>
            </a:extLst>
          </p:cNvPr>
          <p:cNvSpPr/>
          <p:nvPr/>
        </p:nvSpPr>
        <p:spPr>
          <a:xfrm rot="1309713">
            <a:off x="394131" y="824856"/>
            <a:ext cx="553484" cy="540269"/>
          </a:xfrm>
          <a:prstGeom prst="parallelogram">
            <a:avLst>
              <a:gd name="adj" fmla="val 61326"/>
            </a:avLst>
          </a:prstGeom>
          <a:solidFill>
            <a:srgbClr val="2F978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0DFF54-1471-4B59-9790-9FBEA574D035}"/>
              </a:ext>
            </a:extLst>
          </p:cNvPr>
          <p:cNvSpPr/>
          <p:nvPr/>
        </p:nvSpPr>
        <p:spPr>
          <a:xfrm>
            <a:off x="7410585" y="4669770"/>
            <a:ext cx="4292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0"/>
            <a:r>
              <a:rPr lang="ko-KR" altLang="en-US" sz="1200" kern="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해석</a:t>
            </a:r>
            <a:endParaRPr lang="en-US" altLang="ko-KR" sz="1200" kern="0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 fontAlgn="base" latinLnBrk="0"/>
            <a:endParaRPr lang="en-US" altLang="ko-KR" sz="1200" kern="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just" fontAlgn="base" latinLnBrk="0"/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지난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년부터 현재까지 약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33,000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명의 입학생 수가 감소하였고 이런 추세면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2021</a:t>
            </a:r>
            <a:r>
              <a:rPr lang="ko-KR" altLang="en-US" sz="1200" kern="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입학생 수도 감소할 확률이 높음</a:t>
            </a:r>
            <a:endParaRPr lang="en-US" altLang="ko-KR" sz="1200" kern="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082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</TotalTime>
  <Words>1129</Words>
  <Application>Microsoft Office PowerPoint</Application>
  <PresentationFormat>와이드스크린</PresentationFormat>
  <Paragraphs>265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맑은 고딕</vt:lpstr>
      <vt:lpstr>굴림</vt:lpstr>
      <vt:lpstr>나눔스퀘어</vt:lpstr>
      <vt:lpstr>a고딕13</vt:lpstr>
      <vt:lpstr>나눔스퀘어_ac ExtraBold</vt:lpstr>
      <vt:lpstr>Arial</vt:lpstr>
      <vt:lpstr>나눔스퀘어_ac Bold</vt:lpstr>
      <vt:lpstr>나눔스퀘어 ExtraBold</vt:lpstr>
      <vt:lpstr>나눔스퀘어 Bold</vt:lpstr>
      <vt:lpstr>나눔스퀘어_ac</vt:lpstr>
      <vt:lpstr>Office 테마</vt:lpstr>
      <vt:lpstr>PowerPoint 프레젠테이션</vt:lpstr>
      <vt:lpstr>PowerPoint 프레젠테이션</vt:lpstr>
      <vt:lpstr>우리나라의 대학 진학률은 2018년 기준 69.7%에 이르며  OECD 국가 중에서도 최상위권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거제도 하면  떠오르는 것은?</dc:title>
  <dc:creator>지영주</dc:creator>
  <cp:lastModifiedBy>KimGeon</cp:lastModifiedBy>
  <cp:revision>125</cp:revision>
  <dcterms:created xsi:type="dcterms:W3CDTF">2020-11-05T18:23:07Z</dcterms:created>
  <dcterms:modified xsi:type="dcterms:W3CDTF">2020-12-06T18:51:40Z</dcterms:modified>
</cp:coreProperties>
</file>